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3" r:id="rId3"/>
    <p:sldId id="280" r:id="rId4"/>
    <p:sldId id="281" r:id="rId5"/>
    <p:sldId id="267" r:id="rId6"/>
    <p:sldId id="266" r:id="rId7"/>
    <p:sldId id="291" r:id="rId8"/>
    <p:sldId id="264" r:id="rId9"/>
    <p:sldId id="263" r:id="rId10"/>
    <p:sldId id="284" r:id="rId11"/>
    <p:sldId id="270" r:id="rId12"/>
    <p:sldId id="258" r:id="rId13"/>
    <p:sldId id="259" r:id="rId14"/>
    <p:sldId id="261" r:id="rId15"/>
    <p:sldId id="292" r:id="rId16"/>
    <p:sldId id="272" r:id="rId17"/>
    <p:sldId id="265" r:id="rId18"/>
    <p:sldId id="260" r:id="rId19"/>
    <p:sldId id="257" r:id="rId20"/>
    <p:sldId id="271" r:id="rId21"/>
    <p:sldId id="285" r:id="rId22"/>
    <p:sldId id="290" r:id="rId23"/>
    <p:sldId id="274" r:id="rId24"/>
    <p:sldId id="276" r:id="rId25"/>
    <p:sldId id="277" r:id="rId26"/>
    <p:sldId id="278" r:id="rId27"/>
    <p:sldId id="279" r:id="rId28"/>
    <p:sldId id="286" r:id="rId29"/>
    <p:sldId id="287" r:id="rId30"/>
    <p:sldId id="288" r:id="rId31"/>
    <p:sldId id="289" r:id="rId32"/>
    <p:sldId id="282" r:id="rId33"/>
    <p:sldId id="293" r:id="rId34"/>
  </p:sldIdLst>
  <p:sldSz cx="9144000" cy="6858000" type="screen4x3"/>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BD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95" autoAdjust="0"/>
  </p:normalViewPr>
  <p:slideViewPr>
    <p:cSldViewPr>
      <p:cViewPr varScale="1">
        <p:scale>
          <a:sx n="45" d="100"/>
          <a:sy n="45" d="100"/>
        </p:scale>
        <p:origin x="-123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DC72B66-E7B9-4F83-9D5A-F7BE53671510}" type="datetimeFigureOut">
              <a:rPr lang="en-US" smtClean="0"/>
              <a:t>4/23/2012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3EE6E06-82C9-43DB-843A-1CC53B7D1B95}"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C72B66-E7B9-4F83-9D5A-F7BE53671510}"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E6E06-82C9-43DB-843A-1CC53B7D1B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C72B66-E7B9-4F83-9D5A-F7BE53671510}"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E6E06-82C9-43DB-843A-1CC53B7D1B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C72B66-E7B9-4F83-9D5A-F7BE53671510}"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E6E06-82C9-43DB-843A-1CC53B7D1B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C72B66-E7B9-4F83-9D5A-F7BE53671510}"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3EE6E06-82C9-43DB-843A-1CC53B7D1B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C72B66-E7B9-4F83-9D5A-F7BE53671510}" type="datetimeFigureOut">
              <a:rPr lang="en-US" smtClean="0"/>
              <a:t>4/23/2012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E6E06-82C9-43DB-843A-1CC53B7D1B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C72B66-E7B9-4F83-9D5A-F7BE53671510}" type="datetimeFigureOut">
              <a:rPr lang="en-US" smtClean="0"/>
              <a:t>4/23/2012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EE6E06-82C9-43DB-843A-1CC53B7D1B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C72B66-E7B9-4F83-9D5A-F7BE53671510}" type="datetimeFigureOut">
              <a:rPr lang="en-US" smtClean="0"/>
              <a:t>4/23/2012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EE6E06-82C9-43DB-843A-1CC53B7D1B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72B66-E7B9-4F83-9D5A-F7BE53671510}" type="datetimeFigureOut">
              <a:rPr lang="en-US" smtClean="0"/>
              <a:t>4/23/2012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EE6E06-82C9-43DB-843A-1CC53B7D1B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C72B66-E7B9-4F83-9D5A-F7BE53671510}" type="datetimeFigureOut">
              <a:rPr lang="en-US" smtClean="0"/>
              <a:t>4/23/2012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E6E06-82C9-43DB-843A-1CC53B7D1B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C72B66-E7B9-4F83-9D5A-F7BE53671510}" type="datetimeFigureOut">
              <a:rPr lang="en-US" smtClean="0"/>
              <a:t>4/23/2012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E6E06-82C9-43DB-843A-1CC53B7D1B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1BD19"/>
            </a:gs>
            <a:gs pos="100000">
              <a:schemeClr val="bg1">
                <a:shade val="45000"/>
                <a:satMod val="120000"/>
              </a:schemeClr>
            </a:gs>
          </a:gsLst>
          <a:path path="circle">
            <a:fillToRect r="100000" b="100000"/>
          </a:path>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DC72B66-E7B9-4F83-9D5A-F7BE53671510}" type="datetimeFigureOut">
              <a:rPr lang="en-US" smtClean="0"/>
              <a:t>4/23/2012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3EE6E06-82C9-43DB-843A-1CC53B7D1B9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7872" y="1193879"/>
            <a:ext cx="5791200" cy="279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69217" y="4039793"/>
            <a:ext cx="6346609" cy="400110"/>
          </a:xfrm>
          <a:prstGeom prst="rect">
            <a:avLst/>
          </a:prstGeom>
          <a:noFill/>
          <a:ln>
            <a:noFill/>
          </a:ln>
          <a:effectLst>
            <a:outerShdw blurRad="50800" dist="38100" dir="5400000" algn="t" rotWithShape="0">
              <a:prstClr val="black">
                <a:alpha val="40000"/>
              </a:prstClr>
            </a:outerShdw>
          </a:effectLst>
        </p:spPr>
        <p:txBody>
          <a:bodyPr wrap="none" rtlCol="0">
            <a:spAutoFit/>
          </a:bodyPr>
          <a:lstStyle/>
          <a:p>
            <a:r>
              <a:rPr lang="en-US" sz="2000" b="1" dirty="0" smtClean="0">
                <a:solidFill>
                  <a:srgbClr val="FFC000"/>
                </a:solidFill>
                <a:latin typeface="Papyrus" pitchFamily="66" charset="0"/>
              </a:rPr>
              <a:t>For the Present Generation to the Seventh Generation</a:t>
            </a:r>
            <a:endParaRPr lang="en-US" sz="2000" b="1" dirty="0">
              <a:solidFill>
                <a:srgbClr val="FFC000"/>
              </a:solidFill>
              <a:latin typeface="Papyrus" pitchFamily="66" charset="0"/>
            </a:endParaRPr>
          </a:p>
        </p:txBody>
      </p:sp>
    </p:spTree>
    <p:extLst>
      <p:ext uri="{BB962C8B-B14F-4D97-AF65-F5344CB8AC3E}">
        <p14:creationId xmlns:p14="http://schemas.microsoft.com/office/powerpoint/2010/main" val="1830906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9078" y="1219200"/>
            <a:ext cx="4267200" cy="5105400"/>
          </a:xfrm>
        </p:spPr>
        <p:txBody>
          <a:bodyPr>
            <a:noAutofit/>
          </a:bodyPr>
          <a:lstStyle/>
          <a:p>
            <a:r>
              <a:rPr lang="en-US" sz="1800" dirty="0">
                <a:latin typeface="Calibri" pitchFamily="34" charset="0"/>
                <a:cs typeface="Calibri" pitchFamily="34" charset="0"/>
              </a:rPr>
              <a:t>1.      As a living </a:t>
            </a:r>
            <a:r>
              <a:rPr lang="en-US" sz="1800" dirty="0" smtClean="0">
                <a:latin typeface="Calibri" pitchFamily="34" charset="0"/>
                <a:cs typeface="Calibri" pitchFamily="34" charset="0"/>
              </a:rPr>
              <a:t>being, manoomin </a:t>
            </a:r>
            <a:r>
              <a:rPr lang="en-US" sz="1800" dirty="0">
                <a:latin typeface="Calibri" pitchFamily="34" charset="0"/>
                <a:cs typeface="Calibri" pitchFamily="34" charset="0"/>
              </a:rPr>
              <a:t>has the following inherent rights:</a:t>
            </a:r>
            <a:br>
              <a:rPr lang="en-US" sz="1800" dirty="0">
                <a:latin typeface="Calibri" pitchFamily="34" charset="0"/>
                <a:cs typeface="Calibri" pitchFamily="34" charset="0"/>
              </a:rPr>
            </a:br>
            <a:r>
              <a:rPr lang="en-US" sz="1800" dirty="0">
                <a:latin typeface="Calibri" pitchFamily="34" charset="0"/>
                <a:cs typeface="Calibri" pitchFamily="34" charset="0"/>
              </a:rPr>
              <a:t/>
            </a:r>
            <a:br>
              <a:rPr lang="en-US" sz="1800" dirty="0">
                <a:latin typeface="Calibri" pitchFamily="34" charset="0"/>
                <a:cs typeface="Calibri" pitchFamily="34" charset="0"/>
              </a:rPr>
            </a:br>
            <a:r>
              <a:rPr lang="en-US" sz="1800" dirty="0">
                <a:latin typeface="Calibri" pitchFamily="34" charset="0"/>
                <a:cs typeface="Calibri" pitchFamily="34" charset="0"/>
              </a:rPr>
              <a:t>a.      the right to life and to exist;</a:t>
            </a:r>
            <a:br>
              <a:rPr lang="en-US" sz="1800" dirty="0">
                <a:latin typeface="Calibri" pitchFamily="34" charset="0"/>
                <a:cs typeface="Calibri" pitchFamily="34" charset="0"/>
              </a:rPr>
            </a:br>
            <a:r>
              <a:rPr lang="en-US" sz="1800" dirty="0">
                <a:latin typeface="Calibri" pitchFamily="34" charset="0"/>
                <a:cs typeface="Calibri" pitchFamily="34" charset="0"/>
              </a:rPr>
              <a:t/>
            </a:r>
            <a:br>
              <a:rPr lang="en-US" sz="1800" dirty="0">
                <a:latin typeface="Calibri" pitchFamily="34" charset="0"/>
                <a:cs typeface="Calibri" pitchFamily="34" charset="0"/>
              </a:rPr>
            </a:br>
            <a:r>
              <a:rPr lang="en-US" sz="1800" dirty="0">
                <a:latin typeface="Calibri" pitchFamily="34" charset="0"/>
                <a:cs typeface="Calibri" pitchFamily="34" charset="0"/>
              </a:rPr>
              <a:t>b.      the right to be respected;</a:t>
            </a:r>
            <a:br>
              <a:rPr lang="en-US" sz="1800" dirty="0">
                <a:latin typeface="Calibri" pitchFamily="34" charset="0"/>
                <a:cs typeface="Calibri" pitchFamily="34" charset="0"/>
              </a:rPr>
            </a:br>
            <a:r>
              <a:rPr lang="en-US" sz="1800" dirty="0">
                <a:latin typeface="Calibri" pitchFamily="34" charset="0"/>
                <a:cs typeface="Calibri" pitchFamily="34" charset="0"/>
              </a:rPr>
              <a:t/>
            </a:r>
            <a:br>
              <a:rPr lang="en-US" sz="1800" dirty="0">
                <a:latin typeface="Calibri" pitchFamily="34" charset="0"/>
                <a:cs typeface="Calibri" pitchFamily="34" charset="0"/>
              </a:rPr>
            </a:br>
            <a:r>
              <a:rPr lang="en-US" sz="1800" dirty="0">
                <a:latin typeface="Calibri" pitchFamily="34" charset="0"/>
                <a:cs typeface="Calibri" pitchFamily="34" charset="0"/>
              </a:rPr>
              <a:t>c.       the right to regenerate its bio-capacity and to continue its vital cycles and processes free from human disruptions;</a:t>
            </a:r>
            <a:br>
              <a:rPr lang="en-US" sz="1800" dirty="0">
                <a:latin typeface="Calibri" pitchFamily="34" charset="0"/>
                <a:cs typeface="Calibri" pitchFamily="34" charset="0"/>
              </a:rPr>
            </a:br>
            <a:r>
              <a:rPr lang="en-US" sz="1800" dirty="0">
                <a:latin typeface="Calibri" pitchFamily="34" charset="0"/>
                <a:cs typeface="Calibri" pitchFamily="34" charset="0"/>
              </a:rPr>
              <a:t/>
            </a:r>
            <a:br>
              <a:rPr lang="en-US" sz="1800" dirty="0">
                <a:latin typeface="Calibri" pitchFamily="34" charset="0"/>
                <a:cs typeface="Calibri" pitchFamily="34" charset="0"/>
              </a:rPr>
            </a:br>
            <a:r>
              <a:rPr lang="en-US" sz="1800" dirty="0">
                <a:latin typeface="Calibri" pitchFamily="34" charset="0"/>
                <a:cs typeface="Calibri" pitchFamily="34" charset="0"/>
              </a:rPr>
              <a:t>d.      the right to maintain its identity and integrity as a distinct, self-regulating and interrelated being;</a:t>
            </a:r>
            <a:br>
              <a:rPr lang="en-US" sz="1800" dirty="0">
                <a:latin typeface="Calibri" pitchFamily="34" charset="0"/>
                <a:cs typeface="Calibri" pitchFamily="34" charset="0"/>
              </a:rPr>
            </a:br>
            <a:r>
              <a:rPr lang="en-US" sz="2000" dirty="0">
                <a:latin typeface="Calibri" pitchFamily="34" charset="0"/>
                <a:cs typeface="Calibri" pitchFamily="34" charset="0"/>
              </a:rPr>
              <a:t/>
            </a:r>
            <a:br>
              <a:rPr lang="en-US" sz="2000" dirty="0">
                <a:latin typeface="Calibri" pitchFamily="34" charset="0"/>
                <a:cs typeface="Calibri" pitchFamily="34" charset="0"/>
              </a:rPr>
            </a:br>
            <a:endParaRPr lang="en-US" sz="2000" dirty="0">
              <a:latin typeface="Calibri" pitchFamily="34" charset="0"/>
              <a:cs typeface="Calibri" pitchFamily="34" charset="0"/>
            </a:endParaRPr>
          </a:p>
        </p:txBody>
      </p:sp>
      <p:sp>
        <p:nvSpPr>
          <p:cNvPr id="4" name="Content Placeholder 3"/>
          <p:cNvSpPr>
            <a:spLocks noGrp="1"/>
          </p:cNvSpPr>
          <p:nvPr>
            <p:ph sz="half" idx="2"/>
          </p:nvPr>
        </p:nvSpPr>
        <p:spPr>
          <a:xfrm>
            <a:off x="4496278" y="1219200"/>
            <a:ext cx="4267200" cy="4876800"/>
          </a:xfrm>
        </p:spPr>
        <p:txBody>
          <a:bodyPr>
            <a:normAutofit fontScale="55000" lnSpcReduction="20000"/>
          </a:bodyPr>
          <a:lstStyle/>
          <a:p>
            <a:r>
              <a:rPr lang="en-US" sz="3300" dirty="0">
                <a:latin typeface="Calibri" pitchFamily="34" charset="0"/>
                <a:cs typeface="Calibri" pitchFamily="34" charset="0"/>
              </a:rPr>
              <a:t>e.      the right to clean, sacred </a:t>
            </a:r>
            <a:r>
              <a:rPr lang="en-US" sz="3300" dirty="0" err="1">
                <a:latin typeface="Calibri" pitchFamily="34" charset="0"/>
                <a:cs typeface="Calibri" pitchFamily="34" charset="0"/>
              </a:rPr>
              <a:t>nibi</a:t>
            </a:r>
            <a:r>
              <a:rPr lang="en-US" sz="3300" dirty="0">
                <a:latin typeface="Calibri" pitchFamily="34" charset="0"/>
                <a:cs typeface="Calibri" pitchFamily="34" charset="0"/>
              </a:rPr>
              <a:t> as a source of life;</a:t>
            </a:r>
            <a:br>
              <a:rPr lang="en-US" sz="3300" dirty="0">
                <a:latin typeface="Calibri" pitchFamily="34" charset="0"/>
                <a:cs typeface="Calibri" pitchFamily="34" charset="0"/>
              </a:rPr>
            </a:br>
            <a:r>
              <a:rPr lang="en-US" sz="3300" dirty="0">
                <a:latin typeface="Calibri" pitchFamily="34" charset="0"/>
                <a:cs typeface="Calibri" pitchFamily="34" charset="0"/>
              </a:rPr>
              <a:t/>
            </a:r>
            <a:br>
              <a:rPr lang="en-US" sz="3300" dirty="0">
                <a:latin typeface="Calibri" pitchFamily="34" charset="0"/>
                <a:cs typeface="Calibri" pitchFamily="34" charset="0"/>
              </a:rPr>
            </a:br>
            <a:r>
              <a:rPr lang="en-US" sz="3300" dirty="0">
                <a:latin typeface="Calibri" pitchFamily="34" charset="0"/>
                <a:cs typeface="Calibri" pitchFamily="34" charset="0"/>
              </a:rPr>
              <a:t>f.        the right to integral health;</a:t>
            </a:r>
            <a:br>
              <a:rPr lang="en-US" sz="3300" dirty="0">
                <a:latin typeface="Calibri" pitchFamily="34" charset="0"/>
                <a:cs typeface="Calibri" pitchFamily="34" charset="0"/>
              </a:rPr>
            </a:br>
            <a:r>
              <a:rPr lang="en-US" sz="3300" dirty="0">
                <a:latin typeface="Calibri" pitchFamily="34" charset="0"/>
                <a:cs typeface="Calibri" pitchFamily="34" charset="0"/>
              </a:rPr>
              <a:t/>
            </a:r>
            <a:br>
              <a:rPr lang="en-US" sz="3300" dirty="0">
                <a:latin typeface="Calibri" pitchFamily="34" charset="0"/>
                <a:cs typeface="Calibri" pitchFamily="34" charset="0"/>
              </a:rPr>
            </a:br>
            <a:r>
              <a:rPr lang="en-US" sz="3300" dirty="0">
                <a:latin typeface="Calibri" pitchFamily="34" charset="0"/>
                <a:cs typeface="Calibri" pitchFamily="34" charset="0"/>
              </a:rPr>
              <a:t>g.      the right to be free from toxic pollution resulting from sulfide mining;</a:t>
            </a:r>
            <a:br>
              <a:rPr lang="en-US" sz="3300" dirty="0">
                <a:latin typeface="Calibri" pitchFamily="34" charset="0"/>
                <a:cs typeface="Calibri" pitchFamily="34" charset="0"/>
              </a:rPr>
            </a:br>
            <a:r>
              <a:rPr lang="en-US" sz="3300" dirty="0">
                <a:latin typeface="Calibri" pitchFamily="34" charset="0"/>
                <a:cs typeface="Calibri" pitchFamily="34" charset="0"/>
              </a:rPr>
              <a:t/>
            </a:r>
            <a:br>
              <a:rPr lang="en-US" sz="3300" dirty="0">
                <a:latin typeface="Calibri" pitchFamily="34" charset="0"/>
                <a:cs typeface="Calibri" pitchFamily="34" charset="0"/>
              </a:rPr>
            </a:br>
            <a:r>
              <a:rPr lang="en-US" sz="3300" dirty="0">
                <a:latin typeface="Calibri" pitchFamily="34" charset="0"/>
                <a:cs typeface="Calibri" pitchFamily="34" charset="0"/>
              </a:rPr>
              <a:t>h.      the right to not have its genetic structure modified or disrupted in a manner that threatens its integrity or vital and healthy functioning.</a:t>
            </a:r>
            <a:br>
              <a:rPr lang="en-US" sz="3300" dirty="0">
                <a:latin typeface="Calibri" pitchFamily="34" charset="0"/>
                <a:cs typeface="Calibri" pitchFamily="34" charset="0"/>
              </a:rPr>
            </a:br>
            <a:r>
              <a:rPr lang="en-US" sz="3300" dirty="0">
                <a:latin typeface="Calibri" pitchFamily="34" charset="0"/>
                <a:cs typeface="Calibri" pitchFamily="34" charset="0"/>
              </a:rPr>
              <a:t/>
            </a:r>
            <a:br>
              <a:rPr lang="en-US" sz="3300" dirty="0">
                <a:latin typeface="Calibri" pitchFamily="34" charset="0"/>
                <a:cs typeface="Calibri" pitchFamily="34" charset="0"/>
              </a:rPr>
            </a:br>
            <a:r>
              <a:rPr lang="en-US" sz="3300" dirty="0">
                <a:latin typeface="Calibri" pitchFamily="34" charset="0"/>
                <a:cs typeface="Calibri" pitchFamily="34" charset="0"/>
              </a:rPr>
              <a:t>2.      Manoomin has the right to a place and to play its role in Omizakamigokwe (Mother Earth) for her harmonious functioning.</a:t>
            </a:r>
          </a:p>
          <a:p>
            <a:endParaRPr lang="en-US" sz="3600" dirty="0"/>
          </a:p>
        </p:txBody>
      </p:sp>
      <p:sp>
        <p:nvSpPr>
          <p:cNvPr id="6" name="TextBox 5"/>
          <p:cNvSpPr txBox="1"/>
          <p:nvPr/>
        </p:nvSpPr>
        <p:spPr>
          <a:xfrm>
            <a:off x="914400" y="365551"/>
            <a:ext cx="7163756" cy="461665"/>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2400" dirty="0" smtClean="0">
                <a:latin typeface="Calibri" pitchFamily="34" charset="0"/>
                <a:cs typeface="Calibri" pitchFamily="34" charset="0"/>
              </a:rPr>
              <a:t>Anishinaabe Environmental Ethics Regarding Manoomin</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945668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371600"/>
            <a:ext cx="6417879" cy="4524315"/>
          </a:xfrm>
          <a:prstGeom prst="rect">
            <a:avLst/>
          </a:prstGeom>
        </p:spPr>
        <p:txBody>
          <a:bodyPr wrap="square">
            <a:spAutoFit/>
          </a:bodyPr>
          <a:lstStyle/>
          <a:p>
            <a:pPr lvl="0" algn="just"/>
            <a:r>
              <a:rPr lang="en-US" dirty="0">
                <a:latin typeface="Calibri" pitchFamily="34" charset="0"/>
                <a:cs typeface="Calibri" pitchFamily="34" charset="0"/>
              </a:rPr>
              <a:t>Manoomin is </a:t>
            </a:r>
            <a:r>
              <a:rPr lang="en-US" dirty="0" smtClean="0">
                <a:latin typeface="Calibri" pitchFamily="34" charset="0"/>
                <a:cs typeface="Calibri" pitchFamily="34" charset="0"/>
              </a:rPr>
              <a:t>an </a:t>
            </a:r>
            <a:r>
              <a:rPr lang="en-US" dirty="0">
                <a:latin typeface="Calibri" pitchFamily="34" charset="0"/>
                <a:cs typeface="Calibri" pitchFamily="34" charset="0"/>
              </a:rPr>
              <a:t>environmental resource. Healthy stands of </a:t>
            </a:r>
            <a:r>
              <a:rPr lang="en-US" dirty="0" smtClean="0">
                <a:latin typeface="Calibri" pitchFamily="34" charset="0"/>
                <a:cs typeface="Calibri" pitchFamily="34" charset="0"/>
              </a:rPr>
              <a:t>manoomin </a:t>
            </a:r>
            <a:r>
              <a:rPr lang="en-US" dirty="0">
                <a:latin typeface="Calibri" pitchFamily="34" charset="0"/>
                <a:cs typeface="Calibri" pitchFamily="34" charset="0"/>
              </a:rPr>
              <a:t>are </a:t>
            </a:r>
            <a:r>
              <a:rPr lang="en-US" dirty="0" smtClean="0">
                <a:latin typeface="Calibri" pitchFamily="34" charset="0"/>
                <a:cs typeface="Calibri" pitchFamily="34" charset="0"/>
              </a:rPr>
              <a:t>the barometer </a:t>
            </a:r>
            <a:r>
              <a:rPr lang="en-US" dirty="0">
                <a:latin typeface="Calibri" pitchFamily="34" charset="0"/>
                <a:cs typeface="Calibri" pitchFamily="34" charset="0"/>
              </a:rPr>
              <a:t>of a healthy ecosystem. </a:t>
            </a:r>
            <a:r>
              <a:rPr lang="en-US" dirty="0" smtClean="0">
                <a:latin typeface="Calibri" pitchFamily="34" charset="0"/>
                <a:cs typeface="Calibri" pitchFamily="34" charset="0"/>
              </a:rPr>
              <a:t>Macroinvertebrates, vegetation, flora, fish, waterfowl, wetlands and wildlife are all interconnected in the ecosystem of manoomin.</a:t>
            </a:r>
            <a:r>
              <a:rPr lang="en-US" dirty="0">
                <a:solidFill>
                  <a:prstClr val="white"/>
                </a:solidFill>
                <a:latin typeface="Calibri" pitchFamily="34" charset="0"/>
                <a:cs typeface="Calibri" pitchFamily="34" charset="0"/>
              </a:rPr>
              <a:t> </a:t>
            </a:r>
            <a:r>
              <a:rPr lang="en-US" dirty="0" smtClean="0">
                <a:solidFill>
                  <a:prstClr val="white"/>
                </a:solidFill>
                <a:latin typeface="Calibri" pitchFamily="34" charset="0"/>
                <a:cs typeface="Calibri" pitchFamily="34" charset="0"/>
              </a:rPr>
              <a:t>Manoomin protects </a:t>
            </a:r>
            <a:r>
              <a:rPr lang="en-US" dirty="0">
                <a:solidFill>
                  <a:prstClr val="white"/>
                </a:solidFill>
                <a:latin typeface="Calibri" pitchFamily="34" charset="0"/>
                <a:cs typeface="Calibri" pitchFamily="34" charset="0"/>
              </a:rPr>
              <a:t>water quality, </a:t>
            </a:r>
            <a:r>
              <a:rPr lang="en-US" dirty="0" smtClean="0">
                <a:solidFill>
                  <a:prstClr val="white"/>
                </a:solidFill>
                <a:latin typeface="Calibri" pitchFamily="34" charset="0"/>
                <a:cs typeface="Calibri" pitchFamily="34" charset="0"/>
              </a:rPr>
              <a:t>reduces </a:t>
            </a:r>
            <a:r>
              <a:rPr lang="en-US" dirty="0">
                <a:solidFill>
                  <a:prstClr val="white"/>
                </a:solidFill>
                <a:latin typeface="Calibri" pitchFamily="34" charset="0"/>
                <a:cs typeface="Calibri" pitchFamily="34" charset="0"/>
              </a:rPr>
              <a:t>algae blooms, and </a:t>
            </a:r>
            <a:r>
              <a:rPr lang="en-US" dirty="0" smtClean="0">
                <a:solidFill>
                  <a:prstClr val="white"/>
                </a:solidFill>
                <a:latin typeface="Calibri" pitchFamily="34" charset="0"/>
                <a:cs typeface="Calibri" pitchFamily="34" charset="0"/>
              </a:rPr>
              <a:t>provides </a:t>
            </a:r>
            <a:r>
              <a:rPr lang="en-US" dirty="0">
                <a:solidFill>
                  <a:prstClr val="white"/>
                </a:solidFill>
                <a:latin typeface="Calibri" pitchFamily="34" charset="0"/>
                <a:cs typeface="Calibri" pitchFamily="34" charset="0"/>
              </a:rPr>
              <a:t>habitat for fish, mammals and wildfowl. </a:t>
            </a:r>
            <a:endParaRPr lang="en-US" dirty="0" smtClean="0">
              <a:solidFill>
                <a:prstClr val="white"/>
              </a:solidFill>
              <a:latin typeface="Calibri" pitchFamily="34" charset="0"/>
              <a:cs typeface="Calibri" pitchFamily="34" charset="0"/>
            </a:endParaRPr>
          </a:p>
          <a:p>
            <a:pPr lvl="0" algn="just"/>
            <a:endParaRPr lang="en-US" dirty="0">
              <a:solidFill>
                <a:prstClr val="white"/>
              </a:solidFill>
              <a:latin typeface="Calibri" pitchFamily="34" charset="0"/>
              <a:cs typeface="Calibri" pitchFamily="34" charset="0"/>
            </a:endParaRPr>
          </a:p>
          <a:p>
            <a:pPr lvl="0" algn="just"/>
            <a:r>
              <a:rPr lang="en-US" dirty="0">
                <a:solidFill>
                  <a:prstClr val="white"/>
                </a:solidFill>
                <a:latin typeface="Calibri" pitchFamily="34" charset="0"/>
                <a:cs typeface="Calibri" pitchFamily="34" charset="0"/>
              </a:rPr>
              <a:t>Manoomin stands serve as resting, foraging, nesting, and brood </a:t>
            </a:r>
            <a:r>
              <a:rPr lang="en-US" dirty="0" smtClean="0">
                <a:solidFill>
                  <a:prstClr val="white"/>
                </a:solidFill>
                <a:latin typeface="Calibri" pitchFamily="34" charset="0"/>
                <a:cs typeface="Calibri" pitchFamily="34" charset="0"/>
              </a:rPr>
              <a:t>rearing </a:t>
            </a:r>
            <a:r>
              <a:rPr lang="en-US" dirty="0">
                <a:solidFill>
                  <a:prstClr val="white"/>
                </a:solidFill>
                <a:latin typeface="Calibri" pitchFamily="34" charset="0"/>
                <a:cs typeface="Calibri" pitchFamily="34" charset="0"/>
              </a:rPr>
              <a:t>sites for both migratory and resident water birds. It is one </a:t>
            </a:r>
            <a:r>
              <a:rPr lang="en-US" dirty="0" smtClean="0">
                <a:solidFill>
                  <a:prstClr val="white"/>
                </a:solidFill>
                <a:latin typeface="Calibri" pitchFamily="34" charset="0"/>
                <a:cs typeface="Calibri" pitchFamily="34" charset="0"/>
              </a:rPr>
              <a:t>of </a:t>
            </a:r>
            <a:r>
              <a:rPr lang="en-US" dirty="0">
                <a:solidFill>
                  <a:prstClr val="white"/>
                </a:solidFill>
                <a:latin typeface="Calibri" pitchFamily="34" charset="0"/>
                <a:cs typeface="Calibri" pitchFamily="34" charset="0"/>
              </a:rPr>
              <a:t>the most important and nutritional foods for waterfowl in </a:t>
            </a:r>
            <a:r>
              <a:rPr lang="en-US" dirty="0" smtClean="0">
                <a:solidFill>
                  <a:prstClr val="white"/>
                </a:solidFill>
                <a:latin typeface="Calibri" pitchFamily="34" charset="0"/>
                <a:cs typeface="Calibri" pitchFamily="34" charset="0"/>
              </a:rPr>
              <a:t>Minnesota</a:t>
            </a:r>
            <a:r>
              <a:rPr lang="en-US" dirty="0">
                <a:solidFill>
                  <a:prstClr val="white"/>
                </a:solidFill>
                <a:latin typeface="Calibri" pitchFamily="34" charset="0"/>
                <a:cs typeface="Calibri" pitchFamily="34" charset="0"/>
              </a:rPr>
              <a:t>. From early May to late November, ducks, geese, and </a:t>
            </a:r>
            <a:r>
              <a:rPr lang="en-US" dirty="0" smtClean="0">
                <a:solidFill>
                  <a:prstClr val="white"/>
                </a:solidFill>
                <a:latin typeface="Calibri" pitchFamily="34" charset="0"/>
                <a:cs typeface="Calibri" pitchFamily="34" charset="0"/>
              </a:rPr>
              <a:t>other </a:t>
            </a:r>
            <a:r>
              <a:rPr lang="en-US" dirty="0">
                <a:solidFill>
                  <a:prstClr val="white"/>
                </a:solidFill>
                <a:latin typeface="Calibri" pitchFamily="34" charset="0"/>
                <a:cs typeface="Calibri" pitchFamily="34" charset="0"/>
              </a:rPr>
              <a:t>water birds feed on the sprouting seeds, young shoots, and </a:t>
            </a:r>
            <a:r>
              <a:rPr lang="en-US" dirty="0" smtClean="0">
                <a:solidFill>
                  <a:prstClr val="white"/>
                </a:solidFill>
                <a:latin typeface="Calibri" pitchFamily="34" charset="0"/>
                <a:cs typeface="Calibri" pitchFamily="34" charset="0"/>
              </a:rPr>
              <a:t>ripe </a:t>
            </a:r>
            <a:r>
              <a:rPr lang="en-US" dirty="0">
                <a:solidFill>
                  <a:prstClr val="white"/>
                </a:solidFill>
                <a:latin typeface="Calibri" pitchFamily="34" charset="0"/>
                <a:cs typeface="Calibri" pitchFamily="34" charset="0"/>
              </a:rPr>
              <a:t>grain. More than 35 species of shore birds and wading birds </a:t>
            </a:r>
            <a:r>
              <a:rPr lang="en-US" dirty="0" smtClean="0">
                <a:solidFill>
                  <a:prstClr val="white"/>
                </a:solidFill>
                <a:latin typeface="Calibri" pitchFamily="34" charset="0"/>
                <a:cs typeface="Calibri" pitchFamily="34" charset="0"/>
              </a:rPr>
              <a:t>have </a:t>
            </a:r>
            <a:r>
              <a:rPr lang="en-US" dirty="0">
                <a:solidFill>
                  <a:prstClr val="white"/>
                </a:solidFill>
                <a:latin typeface="Calibri" pitchFamily="34" charset="0"/>
                <a:cs typeface="Calibri" pitchFamily="34" charset="0"/>
              </a:rPr>
              <a:t>been observed using manoomin fields.</a:t>
            </a:r>
          </a:p>
          <a:p>
            <a:pPr algn="just"/>
            <a:endParaRPr lang="en-US" dirty="0" smtClean="0">
              <a:latin typeface="Calibri" pitchFamily="34" charset="0"/>
              <a:cs typeface="Calibri" pitchFamily="34" charset="0"/>
            </a:endParaRPr>
          </a:p>
          <a:p>
            <a:pPr algn="just"/>
            <a:endParaRPr lang="en-US" dirty="0">
              <a:latin typeface="Calibri" pitchFamily="34" charset="0"/>
              <a:cs typeface="Calibri"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1981200" cy="3111578"/>
          </a:xfrm>
          <a:prstGeom prst="rect">
            <a:avLst/>
          </a:prstGeom>
        </p:spPr>
      </p:pic>
      <p:sp>
        <p:nvSpPr>
          <p:cNvPr id="3" name="TextBox 2"/>
          <p:cNvSpPr txBox="1"/>
          <p:nvPr/>
        </p:nvSpPr>
        <p:spPr>
          <a:xfrm>
            <a:off x="3352800" y="588316"/>
            <a:ext cx="3956917" cy="461665"/>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2400" dirty="0" smtClean="0">
                <a:latin typeface="Calibri" pitchFamily="34" charset="0"/>
                <a:cs typeface="Calibri" pitchFamily="34" charset="0"/>
              </a:rPr>
              <a:t>Manoomin and the Ecosystem</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450515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4876800" cy="5573486"/>
          </a:xfrm>
          <a:prstGeom prst="rect">
            <a:avLst/>
          </a:prstGeom>
        </p:spPr>
      </p:pic>
      <p:sp>
        <p:nvSpPr>
          <p:cNvPr id="4" name="TextBox 3"/>
          <p:cNvSpPr txBox="1"/>
          <p:nvPr/>
        </p:nvSpPr>
        <p:spPr>
          <a:xfrm>
            <a:off x="5774473" y="457200"/>
            <a:ext cx="3140927" cy="1477328"/>
          </a:xfrm>
          <a:prstGeom prst="rect">
            <a:avLst/>
          </a:prstGeom>
          <a:noFill/>
        </p:spPr>
        <p:txBody>
          <a:bodyPr wrap="square" rtlCol="0">
            <a:spAutoFit/>
          </a:bodyPr>
          <a:lstStyle/>
          <a:p>
            <a:r>
              <a:rPr lang="en-US" dirty="0" smtClean="0">
                <a:latin typeface="Calibri" pitchFamily="34" charset="0"/>
                <a:cs typeface="Calibri" pitchFamily="34" charset="0"/>
              </a:rPr>
              <a:t>Treaty of 1854 established the 1854 Ceded Territory. Reservations within the 1854 include Fond du Lac, Grand Portage, and Bois Forte. </a:t>
            </a:r>
            <a:endParaRPr lang="en-US" dirty="0">
              <a:latin typeface="Calibri" pitchFamily="34" charset="0"/>
              <a:cs typeface="Calibri" pitchFamily="34" charset="0"/>
            </a:endParaRPr>
          </a:p>
        </p:txBody>
      </p:sp>
      <p:cxnSp>
        <p:nvCxnSpPr>
          <p:cNvPr id="6" name="Straight Arrow Connector 5"/>
          <p:cNvCxnSpPr/>
          <p:nvPr/>
        </p:nvCxnSpPr>
        <p:spPr>
          <a:xfrm flipH="1">
            <a:off x="4267200" y="1177028"/>
            <a:ext cx="1507273" cy="61754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98634" y="2143035"/>
            <a:ext cx="3345366" cy="1231106"/>
          </a:xfrm>
          <a:prstGeom prst="rect">
            <a:avLst/>
          </a:prstGeom>
          <a:noFill/>
        </p:spPr>
        <p:txBody>
          <a:bodyPr wrap="square" rtlCol="0">
            <a:spAutoFit/>
          </a:bodyPr>
          <a:lstStyle/>
          <a:p>
            <a:r>
              <a:rPr lang="en-US" dirty="0" smtClean="0">
                <a:latin typeface="Calibri" pitchFamily="34" charset="0"/>
                <a:cs typeface="Calibri" pitchFamily="34" charset="0"/>
              </a:rPr>
              <a:t>Treaty of 1855 established the 1855 Ceded Territory.</a:t>
            </a:r>
          </a:p>
          <a:p>
            <a:r>
              <a:rPr lang="en-US" dirty="0" smtClean="0">
                <a:latin typeface="Calibri" pitchFamily="34" charset="0"/>
                <a:cs typeface="Calibri" pitchFamily="34" charset="0"/>
              </a:rPr>
              <a:t>Reservations include  Leech</a:t>
            </a:r>
          </a:p>
          <a:p>
            <a:pPr algn="just"/>
            <a:r>
              <a:rPr lang="en-US" dirty="0" smtClean="0">
                <a:latin typeface="Calibri" pitchFamily="34" charset="0"/>
                <a:cs typeface="Calibri" pitchFamily="34" charset="0"/>
              </a:rPr>
              <a:t>Lake and White Earth</a:t>
            </a:r>
            <a:r>
              <a:rPr lang="en-US" sz="2000" dirty="0" smtClean="0"/>
              <a:t>.</a:t>
            </a:r>
            <a:endParaRPr lang="en-US" sz="2000" dirty="0"/>
          </a:p>
        </p:txBody>
      </p:sp>
      <p:cxnSp>
        <p:nvCxnSpPr>
          <p:cNvPr id="9" name="Straight Arrow Connector 8"/>
          <p:cNvCxnSpPr/>
          <p:nvPr/>
        </p:nvCxnSpPr>
        <p:spPr>
          <a:xfrm flipH="1">
            <a:off x="2667000" y="2743200"/>
            <a:ext cx="3094552"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09785" y="3505200"/>
            <a:ext cx="2792752" cy="1200329"/>
          </a:xfrm>
          <a:prstGeom prst="rect">
            <a:avLst/>
          </a:prstGeom>
          <a:noFill/>
        </p:spPr>
        <p:txBody>
          <a:bodyPr wrap="none" rtlCol="0">
            <a:spAutoFit/>
          </a:bodyPr>
          <a:lstStyle/>
          <a:p>
            <a:r>
              <a:rPr lang="en-US" dirty="0" smtClean="0">
                <a:latin typeface="Calibri" pitchFamily="34" charset="0"/>
                <a:cs typeface="Calibri" pitchFamily="34" charset="0"/>
              </a:rPr>
              <a:t>The Mille Lacs Ojibwe 1837 </a:t>
            </a:r>
          </a:p>
          <a:p>
            <a:r>
              <a:rPr lang="en-US" dirty="0" smtClean="0">
                <a:latin typeface="Calibri" pitchFamily="34" charset="0"/>
                <a:cs typeface="Calibri" pitchFamily="34" charset="0"/>
              </a:rPr>
              <a:t>Ceded Lands was affirmed</a:t>
            </a:r>
          </a:p>
          <a:p>
            <a:r>
              <a:rPr lang="en-US" dirty="0">
                <a:latin typeface="Calibri" pitchFamily="34" charset="0"/>
                <a:cs typeface="Calibri" pitchFamily="34" charset="0"/>
              </a:rPr>
              <a:t>b</a:t>
            </a:r>
            <a:r>
              <a:rPr lang="en-US" dirty="0" smtClean="0">
                <a:latin typeface="Calibri" pitchFamily="34" charset="0"/>
                <a:cs typeface="Calibri" pitchFamily="34" charset="0"/>
              </a:rPr>
              <a:t>y the Supreme Court </a:t>
            </a:r>
          </a:p>
          <a:p>
            <a:r>
              <a:rPr lang="en-US" dirty="0" smtClean="0">
                <a:latin typeface="Calibri" pitchFamily="34" charset="0"/>
                <a:cs typeface="Calibri" pitchFamily="34" charset="0"/>
              </a:rPr>
              <a:t>Decision</a:t>
            </a:r>
            <a:r>
              <a:rPr lang="en-US" dirty="0">
                <a:latin typeface="Calibri" pitchFamily="34" charset="0"/>
                <a:cs typeface="Calibri" pitchFamily="34" charset="0"/>
              </a:rPr>
              <a:t> </a:t>
            </a:r>
            <a:r>
              <a:rPr lang="en-US" dirty="0" smtClean="0">
                <a:latin typeface="Calibri" pitchFamily="34" charset="0"/>
                <a:cs typeface="Calibri" pitchFamily="34" charset="0"/>
              </a:rPr>
              <a:t>in 1999.</a:t>
            </a:r>
            <a:endParaRPr lang="en-US" dirty="0">
              <a:latin typeface="Calibri" pitchFamily="34" charset="0"/>
              <a:cs typeface="Calibri" pitchFamily="34" charset="0"/>
            </a:endParaRPr>
          </a:p>
        </p:txBody>
      </p:sp>
      <p:cxnSp>
        <p:nvCxnSpPr>
          <p:cNvPr id="12" name="Straight Arrow Connector 11"/>
          <p:cNvCxnSpPr/>
          <p:nvPr/>
        </p:nvCxnSpPr>
        <p:spPr>
          <a:xfrm flipH="1" flipV="1">
            <a:off x="2895600" y="3733800"/>
            <a:ext cx="2865952" cy="37156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176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71985"/>
            <a:ext cx="6508513" cy="584775"/>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3200" dirty="0" smtClean="0">
                <a:latin typeface="Calibri" pitchFamily="34" charset="0"/>
                <a:cs typeface="Calibri" pitchFamily="34" charset="0"/>
              </a:rPr>
              <a:t>Understanding Reserved Treaty Rights</a:t>
            </a:r>
            <a:endParaRPr lang="en-US" sz="3200" dirty="0">
              <a:latin typeface="Calibri" pitchFamily="34" charset="0"/>
              <a:cs typeface="Calibri" pitchFamily="34" charset="0"/>
            </a:endParaRPr>
          </a:p>
        </p:txBody>
      </p:sp>
      <p:sp>
        <p:nvSpPr>
          <p:cNvPr id="3" name="TextBox 2"/>
          <p:cNvSpPr txBox="1"/>
          <p:nvPr/>
        </p:nvSpPr>
        <p:spPr>
          <a:xfrm>
            <a:off x="427854" y="1447800"/>
            <a:ext cx="8182746" cy="5262979"/>
          </a:xfrm>
          <a:prstGeom prst="rect">
            <a:avLst/>
          </a:prstGeom>
          <a:noFill/>
        </p:spPr>
        <p:txBody>
          <a:bodyPr wrap="square" rtlCol="0">
            <a:spAutoFit/>
          </a:bodyPr>
          <a:lstStyle/>
          <a:p>
            <a:pPr algn="just"/>
            <a:r>
              <a:rPr lang="en-US" dirty="0" smtClean="0">
                <a:latin typeface="Calibri" pitchFamily="34" charset="0"/>
                <a:cs typeface="Calibri" pitchFamily="34" charset="0"/>
              </a:rPr>
              <a:t>In 1837, the Anishinaabe Bands in Minnesota and Wisconsin negotiated a treaty at St. Peter, Minnesota.  Anishinaabeg leaders maintained usufructuary rights with the lands that were ceded. These usufructuary rights, i.e., reserved treaty rights, included </a:t>
            </a:r>
          </a:p>
          <a:p>
            <a:pPr algn="just"/>
            <a:r>
              <a:rPr lang="en-US" dirty="0" smtClean="0">
                <a:latin typeface="Calibri" pitchFamily="34" charset="0"/>
                <a:cs typeface="Calibri" pitchFamily="34" charset="0"/>
              </a:rPr>
              <a:t>hunting, fishing, and gathering rights.</a:t>
            </a:r>
          </a:p>
          <a:p>
            <a:pPr algn="just"/>
            <a:endParaRPr lang="en-US" dirty="0">
              <a:latin typeface="Calibri" pitchFamily="34" charset="0"/>
              <a:cs typeface="Calibri" pitchFamily="34" charset="0"/>
            </a:endParaRPr>
          </a:p>
          <a:p>
            <a:pPr algn="just"/>
            <a:r>
              <a:rPr lang="en-US" dirty="0" smtClean="0">
                <a:latin typeface="Calibri" pitchFamily="34" charset="0"/>
                <a:cs typeface="Calibri" pitchFamily="34" charset="0"/>
              </a:rPr>
              <a:t>As cited in the Treaty of 1837: ARTICLE 5</a:t>
            </a:r>
            <a:r>
              <a:rPr lang="en-US" b="1" dirty="0" smtClean="0">
                <a:latin typeface="Calibri" pitchFamily="34" charset="0"/>
                <a:cs typeface="Calibri" pitchFamily="34" charset="0"/>
              </a:rPr>
              <a:t> - </a:t>
            </a:r>
            <a:r>
              <a:rPr lang="en-US" i="1" dirty="0" smtClean="0">
                <a:latin typeface="Calibri" pitchFamily="34" charset="0"/>
                <a:cs typeface="Calibri" pitchFamily="34" charset="0"/>
              </a:rPr>
              <a:t>The </a:t>
            </a:r>
            <a:r>
              <a:rPr lang="en-US" i="1" dirty="0">
                <a:latin typeface="Calibri" pitchFamily="34" charset="0"/>
                <a:cs typeface="Calibri" pitchFamily="34" charset="0"/>
              </a:rPr>
              <a:t>privilege of hunting, fishing, and </a:t>
            </a:r>
            <a:r>
              <a:rPr lang="en-US" i="1" dirty="0" smtClean="0">
                <a:latin typeface="Calibri" pitchFamily="34" charset="0"/>
                <a:cs typeface="Calibri" pitchFamily="34" charset="0"/>
              </a:rPr>
              <a:t>gathering the </a:t>
            </a:r>
            <a:r>
              <a:rPr lang="en-US" i="1" dirty="0">
                <a:latin typeface="Calibri" pitchFamily="34" charset="0"/>
                <a:cs typeface="Calibri" pitchFamily="34" charset="0"/>
              </a:rPr>
              <a:t>wild rice, </a:t>
            </a:r>
            <a:r>
              <a:rPr lang="en-US" i="1" dirty="0" smtClean="0">
                <a:latin typeface="Calibri" pitchFamily="34" charset="0"/>
                <a:cs typeface="Calibri" pitchFamily="34" charset="0"/>
              </a:rPr>
              <a:t>upon the </a:t>
            </a:r>
            <a:r>
              <a:rPr lang="en-US" i="1" dirty="0">
                <a:latin typeface="Calibri" pitchFamily="34" charset="0"/>
                <a:cs typeface="Calibri" pitchFamily="34" charset="0"/>
              </a:rPr>
              <a:t>lands, the rivers and the lakes included in the </a:t>
            </a:r>
            <a:r>
              <a:rPr lang="en-US" i="1" dirty="0" smtClean="0">
                <a:latin typeface="Calibri" pitchFamily="34" charset="0"/>
                <a:cs typeface="Calibri" pitchFamily="34" charset="0"/>
              </a:rPr>
              <a:t>territory ceded</a:t>
            </a:r>
            <a:r>
              <a:rPr lang="en-US" i="1" dirty="0">
                <a:latin typeface="Calibri" pitchFamily="34" charset="0"/>
                <a:cs typeface="Calibri" pitchFamily="34" charset="0"/>
              </a:rPr>
              <a:t>, </a:t>
            </a:r>
            <a:r>
              <a:rPr lang="en-US" i="1" dirty="0" smtClean="0">
                <a:latin typeface="Calibri" pitchFamily="34" charset="0"/>
                <a:cs typeface="Calibri" pitchFamily="34" charset="0"/>
              </a:rPr>
              <a:t>is </a:t>
            </a:r>
            <a:r>
              <a:rPr lang="en-US" i="1" dirty="0">
                <a:latin typeface="Calibri" pitchFamily="34" charset="0"/>
                <a:cs typeface="Calibri" pitchFamily="34" charset="0"/>
              </a:rPr>
              <a:t>guarantied to the Indians, during the pleasure of the President </a:t>
            </a:r>
            <a:r>
              <a:rPr lang="en-US" i="1" dirty="0" smtClean="0">
                <a:latin typeface="Calibri" pitchFamily="34" charset="0"/>
                <a:cs typeface="Calibri" pitchFamily="34" charset="0"/>
              </a:rPr>
              <a:t>of the </a:t>
            </a:r>
            <a:r>
              <a:rPr lang="en-US" i="1" dirty="0">
                <a:latin typeface="Calibri" pitchFamily="34" charset="0"/>
                <a:cs typeface="Calibri" pitchFamily="34" charset="0"/>
              </a:rPr>
              <a:t>United </a:t>
            </a:r>
            <a:r>
              <a:rPr lang="en-US" i="1" dirty="0" smtClean="0">
                <a:latin typeface="Calibri" pitchFamily="34" charset="0"/>
                <a:cs typeface="Calibri" pitchFamily="34" charset="0"/>
              </a:rPr>
              <a:t>States.</a:t>
            </a:r>
          </a:p>
          <a:p>
            <a:pPr algn="just"/>
            <a:endParaRPr lang="en-US" sz="2000" dirty="0">
              <a:latin typeface="Calibri" pitchFamily="34" charset="0"/>
              <a:cs typeface="Calibri" pitchFamily="34" charset="0"/>
            </a:endParaRPr>
          </a:p>
          <a:p>
            <a:pPr algn="just"/>
            <a:r>
              <a:rPr lang="en-US" dirty="0" smtClean="0">
                <a:latin typeface="Calibri" pitchFamily="34" charset="0"/>
                <a:cs typeface="Calibri" pitchFamily="34" charset="0"/>
              </a:rPr>
              <a:t>In 1854 and 1855, treaties were negotiated that further diminished ceded lands and created present-day reservations. However, the reserved treaty rights of the 1837 Treaty were maintained. These rights were affirmed by the Voigt Decision in 1983 (Lac Courte Orielles Band v. Voigt v.  Wisconsin) and the Supreme Court decision in 1999 (Minnesota v. Mille Lacs Band). </a:t>
            </a: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6478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945" y="457200"/>
            <a:ext cx="5657850" cy="4273482"/>
          </a:xfrm>
          <a:prstGeom prst="rect">
            <a:avLst/>
          </a:prstGeom>
        </p:spPr>
      </p:pic>
      <p:sp>
        <p:nvSpPr>
          <p:cNvPr id="12" name="TextBox 11"/>
          <p:cNvSpPr txBox="1"/>
          <p:nvPr/>
        </p:nvSpPr>
        <p:spPr>
          <a:xfrm>
            <a:off x="552871" y="5162550"/>
            <a:ext cx="7929998" cy="1015663"/>
          </a:xfrm>
          <a:prstGeom prst="rect">
            <a:avLst/>
          </a:prstGeom>
          <a:noFill/>
        </p:spPr>
        <p:txBody>
          <a:bodyPr wrap="square" rtlCol="0">
            <a:spAutoFit/>
          </a:bodyPr>
          <a:lstStyle/>
          <a:p>
            <a:pPr algn="just"/>
            <a:r>
              <a:rPr lang="en-US" sz="2000" dirty="0" smtClean="0">
                <a:latin typeface="Calibri" pitchFamily="34" charset="0"/>
                <a:cs typeface="Calibri" pitchFamily="34" charset="0"/>
              </a:rPr>
              <a:t>There are over 64,000 acreage of manoomin in Minnesota. The combined total of 48,00</a:t>
            </a:r>
            <a:r>
              <a:rPr lang="en-US" sz="2000" dirty="0">
                <a:latin typeface="Calibri" pitchFamily="34" charset="0"/>
                <a:cs typeface="Calibri" pitchFamily="34" charset="0"/>
              </a:rPr>
              <a:t> </a:t>
            </a:r>
            <a:r>
              <a:rPr lang="en-US" sz="2000" dirty="0" smtClean="0">
                <a:latin typeface="Calibri" pitchFamily="34" charset="0"/>
                <a:cs typeface="Calibri" pitchFamily="34" charset="0"/>
              </a:rPr>
              <a:t>Manoomin acreage is located within the 1854 and 1855 ceded lands.</a:t>
            </a:r>
            <a:endParaRPr lang="en-US" sz="2000" dirty="0">
              <a:latin typeface="Calibri" pitchFamily="34" charset="0"/>
              <a:cs typeface="Calibri" pitchFamily="34" charset="0"/>
            </a:endParaRPr>
          </a:p>
        </p:txBody>
      </p:sp>
      <p:sp>
        <p:nvSpPr>
          <p:cNvPr id="13" name="TextBox 12"/>
          <p:cNvSpPr txBox="1"/>
          <p:nvPr/>
        </p:nvSpPr>
        <p:spPr>
          <a:xfrm>
            <a:off x="174829" y="1143000"/>
            <a:ext cx="1404552" cy="1015663"/>
          </a:xfrm>
          <a:prstGeom prst="rect">
            <a:avLst/>
          </a:prstGeom>
          <a:noFill/>
        </p:spPr>
        <p:txBody>
          <a:bodyPr wrap="none" rtlCol="0">
            <a:spAutoFit/>
          </a:bodyPr>
          <a:lstStyle/>
          <a:p>
            <a:pPr algn="ctr"/>
            <a:r>
              <a:rPr lang="en-US" sz="2000" dirty="0" smtClean="0">
                <a:latin typeface="Calibri" pitchFamily="34" charset="0"/>
                <a:cs typeface="Calibri" pitchFamily="34" charset="0"/>
              </a:rPr>
              <a:t>1855</a:t>
            </a:r>
          </a:p>
          <a:p>
            <a:pPr algn="ctr"/>
            <a:r>
              <a:rPr lang="en-US" sz="2000" dirty="0" smtClean="0">
                <a:latin typeface="Calibri" pitchFamily="34" charset="0"/>
                <a:cs typeface="Calibri" pitchFamily="34" charset="0"/>
              </a:rPr>
              <a:t>Ceded Land</a:t>
            </a:r>
          </a:p>
          <a:p>
            <a:pPr algn="ctr"/>
            <a:r>
              <a:rPr lang="en-US" sz="2000" dirty="0">
                <a:latin typeface="Calibri" pitchFamily="34" charset="0"/>
                <a:cs typeface="Calibri" pitchFamily="34" charset="0"/>
              </a:rPr>
              <a:t>A</a:t>
            </a:r>
            <a:r>
              <a:rPr lang="en-US" sz="2000" dirty="0" smtClean="0">
                <a:latin typeface="Calibri" pitchFamily="34" charset="0"/>
                <a:cs typeface="Calibri" pitchFamily="34" charset="0"/>
              </a:rPr>
              <a:t>rea</a:t>
            </a:r>
            <a:endParaRPr lang="en-US" sz="2000" dirty="0">
              <a:latin typeface="Calibri" pitchFamily="34" charset="0"/>
              <a:cs typeface="Calibri" pitchFamily="34" charset="0"/>
            </a:endParaRPr>
          </a:p>
        </p:txBody>
      </p:sp>
      <p:cxnSp>
        <p:nvCxnSpPr>
          <p:cNvPr id="15" name="Straight Arrow Connector 14"/>
          <p:cNvCxnSpPr/>
          <p:nvPr/>
        </p:nvCxnSpPr>
        <p:spPr>
          <a:xfrm>
            <a:off x="1371600" y="2158663"/>
            <a:ext cx="1447800" cy="104173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391400" y="1148576"/>
            <a:ext cx="1404552" cy="1015663"/>
          </a:xfrm>
          <a:prstGeom prst="rect">
            <a:avLst/>
          </a:prstGeom>
          <a:noFill/>
        </p:spPr>
        <p:txBody>
          <a:bodyPr wrap="none" rtlCol="0">
            <a:spAutoFit/>
          </a:bodyPr>
          <a:lstStyle/>
          <a:p>
            <a:pPr algn="ctr"/>
            <a:r>
              <a:rPr lang="en-US" sz="2000" dirty="0" smtClean="0">
                <a:latin typeface="Calibri" pitchFamily="34" charset="0"/>
                <a:cs typeface="Calibri" pitchFamily="34" charset="0"/>
              </a:rPr>
              <a:t>1854</a:t>
            </a:r>
          </a:p>
          <a:p>
            <a:pPr algn="ctr"/>
            <a:r>
              <a:rPr lang="en-US" sz="2000" dirty="0" smtClean="0">
                <a:latin typeface="Calibri" pitchFamily="34" charset="0"/>
                <a:cs typeface="Calibri" pitchFamily="34" charset="0"/>
              </a:rPr>
              <a:t>Ceded Land</a:t>
            </a:r>
          </a:p>
          <a:p>
            <a:pPr algn="ctr"/>
            <a:r>
              <a:rPr lang="en-US" sz="2000" dirty="0" smtClean="0">
                <a:latin typeface="Calibri" pitchFamily="34" charset="0"/>
                <a:cs typeface="Calibri" pitchFamily="34" charset="0"/>
              </a:rPr>
              <a:t>Area</a:t>
            </a:r>
            <a:endParaRPr lang="en-US" sz="2000" dirty="0">
              <a:latin typeface="Calibri" pitchFamily="34" charset="0"/>
              <a:cs typeface="Calibri" pitchFamily="34" charset="0"/>
            </a:endParaRPr>
          </a:p>
        </p:txBody>
      </p:sp>
      <p:cxnSp>
        <p:nvCxnSpPr>
          <p:cNvPr id="19" name="Straight Arrow Connector 18"/>
          <p:cNvCxnSpPr/>
          <p:nvPr/>
        </p:nvCxnSpPr>
        <p:spPr>
          <a:xfrm flipH="1">
            <a:off x="5410200" y="2158663"/>
            <a:ext cx="2133600" cy="3273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553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421" y="1676400"/>
            <a:ext cx="7986979" cy="4247317"/>
          </a:xfrm>
          <a:prstGeom prst="rect">
            <a:avLst/>
          </a:prstGeom>
          <a:noFill/>
        </p:spPr>
        <p:txBody>
          <a:bodyPr wrap="square" rtlCol="0">
            <a:spAutoFit/>
          </a:bodyPr>
          <a:lstStyle/>
          <a:p>
            <a:pPr algn="just"/>
            <a:r>
              <a:rPr lang="en-US" dirty="0" smtClean="0">
                <a:latin typeface="Calibri" pitchFamily="34" charset="0"/>
                <a:cs typeface="Calibri" pitchFamily="34" charset="0"/>
              </a:rPr>
              <a:t>One of the </a:t>
            </a:r>
            <a:r>
              <a:rPr lang="en-US" dirty="0" err="1" smtClean="0">
                <a:latin typeface="Calibri" pitchFamily="34" charset="0"/>
                <a:cs typeface="Calibri" pitchFamily="34" charset="0"/>
              </a:rPr>
              <a:t>Ogimaa</a:t>
            </a:r>
            <a:r>
              <a:rPr lang="en-US" dirty="0" smtClean="0">
                <a:latin typeface="Calibri" pitchFamily="34" charset="0"/>
                <a:cs typeface="Calibri" pitchFamily="34" charset="0"/>
              </a:rPr>
              <a:t> on Madeline Island kept a special </a:t>
            </a:r>
            <a:r>
              <a:rPr lang="en-US" dirty="0" err="1" smtClean="0">
                <a:latin typeface="Calibri" pitchFamily="34" charset="0"/>
                <a:cs typeface="Calibri" pitchFamily="34" charset="0"/>
              </a:rPr>
              <a:t>ozawabik</a:t>
            </a:r>
            <a:r>
              <a:rPr lang="en-US" dirty="0" smtClean="0">
                <a:latin typeface="Calibri" pitchFamily="34" charset="0"/>
                <a:cs typeface="Calibri" pitchFamily="34" charset="0"/>
              </a:rPr>
              <a:t> (copper medallion) in his sacred </a:t>
            </a:r>
            <a:r>
              <a:rPr lang="en-US" dirty="0" err="1" smtClean="0">
                <a:latin typeface="Calibri" pitchFamily="34" charset="0"/>
                <a:cs typeface="Calibri" pitchFamily="34" charset="0"/>
              </a:rPr>
              <a:t>Mide</a:t>
            </a:r>
            <a:r>
              <a:rPr lang="en-US" dirty="0" smtClean="0">
                <a:latin typeface="Calibri" pitchFamily="34" charset="0"/>
                <a:cs typeface="Calibri" pitchFamily="34" charset="0"/>
              </a:rPr>
              <a:t> bundle. The medallion was carefully made by his grandfathers from a copper deposit found on the shore of Anishinaabe-Gichigami (Lake Superior). His grandfathers had carved a notch on the edge of the medallion when the Anishinaabe first settled on Madeline Island. The medallion was then kept  by a member of the family until he/she passed into the Spirit World. Then the medallion was handed down to one of the members of the younger generation. A new notch was carved on the medallion and it was carried again for another lifetime. In this way a record was kept of the generations that lived on Madeline Island. </a:t>
            </a:r>
          </a:p>
          <a:p>
            <a:pPr algn="just"/>
            <a:endParaRPr lang="en-US" dirty="0">
              <a:latin typeface="Calibri" pitchFamily="34" charset="0"/>
              <a:cs typeface="Calibri" pitchFamily="34" charset="0"/>
            </a:endParaRPr>
          </a:p>
          <a:p>
            <a:pPr algn="just"/>
            <a:r>
              <a:rPr lang="en-US" dirty="0" smtClean="0">
                <a:latin typeface="Calibri" pitchFamily="34" charset="0"/>
                <a:cs typeface="Calibri" pitchFamily="34" charset="0"/>
              </a:rPr>
              <a:t>By the third notch carved on the copper disc was also inscribed the figure of a man wearing a large hat. It is believed that this represents the time in which the Anishinaabe of Madeline Island heard of the arrival of the Light-Skinned Race.</a:t>
            </a:r>
          </a:p>
          <a:p>
            <a:pPr algn="just"/>
            <a:endParaRPr lang="en-US" dirty="0">
              <a:latin typeface="Calibri" pitchFamily="34" charset="0"/>
              <a:cs typeface="Calibri" pitchFamily="34" charset="0"/>
            </a:endParaRPr>
          </a:p>
          <a:p>
            <a:pPr algn="r"/>
            <a:r>
              <a:rPr lang="en-US" dirty="0" smtClean="0">
                <a:latin typeface="Calibri" pitchFamily="34" charset="0"/>
                <a:cs typeface="Calibri" pitchFamily="34" charset="0"/>
              </a:rPr>
              <a:t>~ The </a:t>
            </a:r>
            <a:r>
              <a:rPr lang="en-US" dirty="0" err="1" smtClean="0">
                <a:latin typeface="Calibri" pitchFamily="34" charset="0"/>
                <a:cs typeface="Calibri" pitchFamily="34" charset="0"/>
              </a:rPr>
              <a:t>Mishomis</a:t>
            </a:r>
            <a:r>
              <a:rPr lang="en-US" dirty="0" smtClean="0">
                <a:latin typeface="Calibri" pitchFamily="34" charset="0"/>
                <a:cs typeface="Calibri" pitchFamily="34" charset="0"/>
              </a:rPr>
              <a:t> Book</a:t>
            </a:r>
          </a:p>
        </p:txBody>
      </p:sp>
      <p:sp>
        <p:nvSpPr>
          <p:cNvPr id="5" name="TextBox 4"/>
          <p:cNvSpPr txBox="1"/>
          <p:nvPr/>
        </p:nvSpPr>
        <p:spPr>
          <a:xfrm>
            <a:off x="2034166" y="863084"/>
            <a:ext cx="5013488" cy="461665"/>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2400" dirty="0" smtClean="0">
                <a:latin typeface="Calibri" pitchFamily="34" charset="0"/>
                <a:cs typeface="Calibri" pitchFamily="34" charset="0"/>
              </a:rPr>
              <a:t>An Anishinaabeg Historical Perspective</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113708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95871"/>
            <a:ext cx="5715000" cy="1846659"/>
          </a:xfrm>
          <a:prstGeom prst="rect">
            <a:avLst/>
          </a:prstGeom>
        </p:spPr>
        <p:txBody>
          <a:bodyPr wrap="square">
            <a:spAutoFit/>
          </a:bodyPr>
          <a:lstStyle/>
          <a:p>
            <a:pPr algn="just"/>
            <a:r>
              <a:rPr lang="en-US" sz="1600" dirty="0" smtClean="0">
                <a:latin typeface="Calibri" pitchFamily="34" charset="0"/>
                <a:cs typeface="Calibri" pitchFamily="34" charset="0"/>
              </a:rPr>
              <a:t>In the late 1600s, the French were active in  exploring for copper deposits in the Lake Superior region.  The Anishinaabe were one of several Lake Superior indigenous peoples who mined for copper before the arrival of Europeans. The locations of copper deposits were never revealed to the French, however, </a:t>
            </a:r>
            <a:r>
              <a:rPr lang="en-US" sz="1600" dirty="0">
                <a:latin typeface="Calibri" pitchFamily="34" charset="0"/>
                <a:cs typeface="Calibri" pitchFamily="34" charset="0"/>
              </a:rPr>
              <a:t>t</a:t>
            </a:r>
            <a:r>
              <a:rPr lang="en-US" sz="1600" dirty="0" smtClean="0">
                <a:latin typeface="Calibri" pitchFamily="34" charset="0"/>
                <a:cs typeface="Calibri" pitchFamily="34" charset="0"/>
              </a:rPr>
              <a:t>hey were successful in obtaining copper specimens. </a:t>
            </a:r>
          </a:p>
          <a:p>
            <a:endParaRPr lang="en-US" dirty="0">
              <a:latin typeface="Calibri" pitchFamily="34" charset="0"/>
              <a:cs typeface="Calibri"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1" y="1219201"/>
            <a:ext cx="2438399" cy="2229287"/>
          </a:xfrm>
          <a:prstGeom prst="rect">
            <a:avLst/>
          </a:prstGeom>
        </p:spPr>
      </p:pic>
      <p:sp>
        <p:nvSpPr>
          <p:cNvPr id="4" name="TextBox 3"/>
          <p:cNvSpPr txBox="1"/>
          <p:nvPr/>
        </p:nvSpPr>
        <p:spPr>
          <a:xfrm>
            <a:off x="2990850" y="1885950"/>
            <a:ext cx="5848350" cy="4985980"/>
          </a:xfrm>
          <a:prstGeom prst="rect">
            <a:avLst/>
          </a:prstGeom>
          <a:noFill/>
        </p:spPr>
        <p:txBody>
          <a:bodyPr wrap="square" rtlCol="0">
            <a:spAutoFit/>
          </a:bodyPr>
          <a:lstStyle/>
          <a:p>
            <a:pPr algn="just"/>
            <a:r>
              <a:rPr lang="en-US" sz="1600" dirty="0" smtClean="0">
                <a:latin typeface="Calibri" pitchFamily="34" charset="0"/>
                <a:cs typeface="Calibri" pitchFamily="34" charset="0"/>
              </a:rPr>
              <a:t>In 1826, a treaty was negotiated with the Anishinaabe at Fond du Lac, Minnesota. The treaty was not for the cession of tribal lands; rather it was a census treaty by the U.S. to identify the various bands within the Ojibwe Nation.  However, the U.S. included a provision in the treaty: ARTICLE 3 </a:t>
            </a:r>
            <a:r>
              <a:rPr lang="en-US" sz="1600" b="1" dirty="0" smtClean="0">
                <a:latin typeface="Calibri" pitchFamily="34" charset="0"/>
                <a:cs typeface="Calibri" pitchFamily="34" charset="0"/>
              </a:rPr>
              <a:t>- </a:t>
            </a:r>
            <a:r>
              <a:rPr lang="en-US" sz="1600" dirty="0" smtClean="0">
                <a:latin typeface="Calibri" pitchFamily="34" charset="0"/>
                <a:cs typeface="Calibri" pitchFamily="34" charset="0"/>
              </a:rPr>
              <a:t>The Chippewa tribe grant to the government of the United States the right  to search for, and carry away, any metals or minerals from any part of their country. But this grant is not to affect the title of  the land, nor the existing </a:t>
            </a:r>
          </a:p>
          <a:p>
            <a:pPr algn="just"/>
            <a:r>
              <a:rPr lang="en-US" sz="1600" dirty="0" smtClean="0">
                <a:latin typeface="Calibri" pitchFamily="34" charset="0"/>
                <a:cs typeface="Calibri" pitchFamily="34" charset="0"/>
              </a:rPr>
              <a:t>jurisdiction over it.</a:t>
            </a:r>
          </a:p>
          <a:p>
            <a:pPr algn="just"/>
            <a:endParaRPr lang="en-US" sz="1600" dirty="0" smtClean="0">
              <a:latin typeface="Calibri" pitchFamily="34" charset="0"/>
              <a:cs typeface="Calibri" pitchFamily="34" charset="0"/>
            </a:endParaRPr>
          </a:p>
          <a:p>
            <a:pPr algn="just"/>
            <a:r>
              <a:rPr lang="en-US" sz="1600" dirty="0" smtClean="0">
                <a:latin typeface="Calibri" pitchFamily="34" charset="0"/>
                <a:cs typeface="Calibri" pitchFamily="34" charset="0"/>
              </a:rPr>
              <a:t>Basically, the so-called “copper” provision allowed mining companies to conduct exploratory surveying of Anishinaabe land. Less than twenty years after the treaty was ratified, copper mining opened in the Upper Peninsula of Michigan.</a:t>
            </a:r>
          </a:p>
          <a:p>
            <a:pPr algn="just"/>
            <a:endParaRPr lang="en-US" sz="1600" dirty="0" smtClean="0">
              <a:latin typeface="Calibri" pitchFamily="34" charset="0"/>
              <a:cs typeface="Calibri" pitchFamily="34" charset="0"/>
            </a:endParaRPr>
          </a:p>
          <a:p>
            <a:pPr algn="just"/>
            <a:r>
              <a:rPr lang="en-US" sz="1600" dirty="0" smtClean="0">
                <a:latin typeface="Calibri" pitchFamily="34" charset="0"/>
                <a:cs typeface="Calibri" pitchFamily="34" charset="0"/>
              </a:rPr>
              <a:t>Today, in an area that was once abundant with manoomin, nearly 160 years of copper mining in Michigan has impacted manoomin to the extent that only one lake produces manoomin. Toxins from the old, abandoned mines in Michigan continue to pollute Lake Superior.</a:t>
            </a:r>
          </a:p>
          <a:p>
            <a:r>
              <a:rPr lang="en-US" sz="1400" dirty="0" smtClean="0">
                <a:latin typeface="Calibri" pitchFamily="34" charset="0"/>
                <a:cs typeface="Calibri" pitchFamily="34" charset="0"/>
              </a:rPr>
              <a:t> </a:t>
            </a:r>
            <a:endParaRPr lang="en-US" sz="1400" dirty="0">
              <a:latin typeface="Calibri" pitchFamily="34" charset="0"/>
              <a:cs typeface="Calibri" pitchFamily="34" charset="0"/>
            </a:endParaRPr>
          </a:p>
        </p:txBody>
      </p:sp>
    </p:spTree>
    <p:extLst>
      <p:ext uri="{BB962C8B-B14F-4D97-AF65-F5344CB8AC3E}">
        <p14:creationId xmlns:p14="http://schemas.microsoft.com/office/powerpoint/2010/main" val="1062581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91490"/>
            <a:ext cx="7315200" cy="5875020"/>
          </a:xfrm>
          <a:prstGeom prst="rect">
            <a:avLst/>
          </a:prstGeom>
        </p:spPr>
      </p:pic>
    </p:spTree>
    <p:extLst>
      <p:ext uri="{BB962C8B-B14F-4D97-AF65-F5344CB8AC3E}">
        <p14:creationId xmlns:p14="http://schemas.microsoft.com/office/powerpoint/2010/main" val="2628744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03" y="224101"/>
            <a:ext cx="7772400" cy="6166103"/>
          </a:xfrm>
          <a:prstGeom prst="rect">
            <a:avLst/>
          </a:prstGeom>
        </p:spPr>
      </p:pic>
      <p:sp>
        <p:nvSpPr>
          <p:cNvPr id="3" name="TextBox 2"/>
          <p:cNvSpPr txBox="1"/>
          <p:nvPr/>
        </p:nvSpPr>
        <p:spPr>
          <a:xfrm>
            <a:off x="2456729" y="1269958"/>
            <a:ext cx="832279" cy="230832"/>
          </a:xfrm>
          <a:prstGeom prst="rect">
            <a:avLst/>
          </a:prstGeom>
          <a:noFill/>
        </p:spPr>
        <p:txBody>
          <a:bodyPr wrap="none" rtlCol="0">
            <a:spAutoFit/>
          </a:bodyPr>
          <a:lstStyle/>
          <a:p>
            <a:r>
              <a:rPr lang="en-US" sz="900" b="1" dirty="0" smtClean="0">
                <a:solidFill>
                  <a:schemeClr val="bg1"/>
                </a:solidFill>
                <a:latin typeface="Arial Black" pitchFamily="34" charset="0"/>
                <a:cs typeface="Calibri" pitchFamily="34" charset="0"/>
              </a:rPr>
              <a:t>Bois Forte</a:t>
            </a:r>
            <a:endParaRPr lang="en-US" sz="900" b="1" dirty="0">
              <a:solidFill>
                <a:schemeClr val="bg1"/>
              </a:solidFill>
              <a:latin typeface="Arial Black" pitchFamily="34" charset="0"/>
              <a:cs typeface="Calibri" pitchFamily="34" charset="0"/>
            </a:endParaRPr>
          </a:p>
        </p:txBody>
      </p:sp>
      <p:sp>
        <p:nvSpPr>
          <p:cNvPr id="4" name="TextBox 3"/>
          <p:cNvSpPr txBox="1"/>
          <p:nvPr/>
        </p:nvSpPr>
        <p:spPr>
          <a:xfrm>
            <a:off x="1066800" y="2514600"/>
            <a:ext cx="915635" cy="230832"/>
          </a:xfrm>
          <a:prstGeom prst="rect">
            <a:avLst/>
          </a:prstGeom>
          <a:noFill/>
        </p:spPr>
        <p:txBody>
          <a:bodyPr wrap="none" rtlCol="0">
            <a:spAutoFit/>
          </a:bodyPr>
          <a:lstStyle/>
          <a:p>
            <a:r>
              <a:rPr lang="en-US" sz="900" b="1" dirty="0" smtClean="0">
                <a:solidFill>
                  <a:schemeClr val="bg1"/>
                </a:solidFill>
                <a:latin typeface="Arial Black" pitchFamily="34" charset="0"/>
                <a:cs typeface="Aharoni" pitchFamily="2" charset="-79"/>
              </a:rPr>
              <a:t>Leech Lake</a:t>
            </a:r>
            <a:endParaRPr lang="en-US" sz="900" b="1" dirty="0">
              <a:solidFill>
                <a:schemeClr val="bg1"/>
              </a:solidFill>
              <a:latin typeface="Arial Black" pitchFamily="34" charset="0"/>
              <a:cs typeface="Aharoni" pitchFamily="2" charset="-79"/>
            </a:endParaRPr>
          </a:p>
        </p:txBody>
      </p:sp>
      <p:sp>
        <p:nvSpPr>
          <p:cNvPr id="5" name="TextBox 4"/>
          <p:cNvSpPr txBox="1"/>
          <p:nvPr/>
        </p:nvSpPr>
        <p:spPr>
          <a:xfrm>
            <a:off x="1066800" y="1016042"/>
            <a:ext cx="774571" cy="230832"/>
          </a:xfrm>
          <a:prstGeom prst="rect">
            <a:avLst/>
          </a:prstGeom>
          <a:noFill/>
        </p:spPr>
        <p:txBody>
          <a:bodyPr wrap="none" rtlCol="0">
            <a:spAutoFit/>
          </a:bodyPr>
          <a:lstStyle/>
          <a:p>
            <a:r>
              <a:rPr lang="en-US" sz="900" b="1" dirty="0" smtClean="0">
                <a:solidFill>
                  <a:schemeClr val="bg1"/>
                </a:solidFill>
                <a:latin typeface="Arial Black" pitchFamily="34" charset="0"/>
              </a:rPr>
              <a:t>Red Lake</a:t>
            </a:r>
            <a:endParaRPr lang="en-US" sz="900" b="1" dirty="0">
              <a:solidFill>
                <a:schemeClr val="bg1"/>
              </a:solidFill>
              <a:latin typeface="Arial Black" pitchFamily="34" charset="0"/>
            </a:endParaRPr>
          </a:p>
        </p:txBody>
      </p:sp>
      <p:sp>
        <p:nvSpPr>
          <p:cNvPr id="6" name="TextBox 5"/>
          <p:cNvSpPr txBox="1"/>
          <p:nvPr/>
        </p:nvSpPr>
        <p:spPr>
          <a:xfrm>
            <a:off x="4267200" y="1269958"/>
            <a:ext cx="1095172" cy="230832"/>
          </a:xfrm>
          <a:prstGeom prst="rect">
            <a:avLst/>
          </a:prstGeom>
          <a:noFill/>
        </p:spPr>
        <p:txBody>
          <a:bodyPr wrap="none" rtlCol="0">
            <a:spAutoFit/>
          </a:bodyPr>
          <a:lstStyle/>
          <a:p>
            <a:r>
              <a:rPr lang="en-US" sz="900" b="1" dirty="0" smtClean="0">
                <a:solidFill>
                  <a:schemeClr val="bg1"/>
                </a:solidFill>
                <a:latin typeface="Arial Black" pitchFamily="34" charset="0"/>
              </a:rPr>
              <a:t>Grand Portage</a:t>
            </a:r>
            <a:endParaRPr lang="en-US" sz="900" b="1" dirty="0">
              <a:solidFill>
                <a:schemeClr val="bg1"/>
              </a:solidFill>
              <a:latin typeface="Arial Black" pitchFamily="34" charset="0"/>
            </a:endParaRPr>
          </a:p>
        </p:txBody>
      </p:sp>
      <p:sp>
        <p:nvSpPr>
          <p:cNvPr id="7" name="TextBox 6"/>
          <p:cNvSpPr txBox="1"/>
          <p:nvPr/>
        </p:nvSpPr>
        <p:spPr>
          <a:xfrm>
            <a:off x="2590800" y="2514600"/>
            <a:ext cx="954107" cy="230832"/>
          </a:xfrm>
          <a:prstGeom prst="rect">
            <a:avLst/>
          </a:prstGeom>
          <a:noFill/>
        </p:spPr>
        <p:txBody>
          <a:bodyPr wrap="none" rtlCol="0">
            <a:spAutoFit/>
          </a:bodyPr>
          <a:lstStyle/>
          <a:p>
            <a:r>
              <a:rPr lang="en-US" sz="900" b="1" dirty="0" smtClean="0">
                <a:solidFill>
                  <a:schemeClr val="bg1"/>
                </a:solidFill>
                <a:latin typeface="Arial Black" pitchFamily="34" charset="0"/>
                <a:cs typeface="Calibri" pitchFamily="34" charset="0"/>
              </a:rPr>
              <a:t>Fond du Lac</a:t>
            </a:r>
            <a:endParaRPr lang="en-US" sz="900" b="1" dirty="0">
              <a:solidFill>
                <a:schemeClr val="bg1"/>
              </a:solidFill>
              <a:latin typeface="Arial Black" pitchFamily="34" charset="0"/>
              <a:cs typeface="Calibri" pitchFamily="34" charset="0"/>
            </a:endParaRPr>
          </a:p>
        </p:txBody>
      </p:sp>
      <p:sp>
        <p:nvSpPr>
          <p:cNvPr id="8" name="TextBox 7"/>
          <p:cNvSpPr txBox="1"/>
          <p:nvPr/>
        </p:nvSpPr>
        <p:spPr>
          <a:xfrm>
            <a:off x="1659135" y="3565585"/>
            <a:ext cx="825867" cy="230832"/>
          </a:xfrm>
          <a:prstGeom prst="rect">
            <a:avLst/>
          </a:prstGeom>
          <a:noFill/>
        </p:spPr>
        <p:txBody>
          <a:bodyPr wrap="none" rtlCol="0">
            <a:spAutoFit/>
          </a:bodyPr>
          <a:lstStyle/>
          <a:p>
            <a:r>
              <a:rPr lang="en-US" sz="900" b="1" dirty="0" smtClean="0">
                <a:solidFill>
                  <a:schemeClr val="bg1"/>
                </a:solidFill>
                <a:latin typeface="Arial Black" pitchFamily="34" charset="0"/>
              </a:rPr>
              <a:t>Mille Lacs</a:t>
            </a:r>
            <a:endParaRPr lang="en-US" sz="900" b="1" dirty="0">
              <a:solidFill>
                <a:schemeClr val="bg1"/>
              </a:solidFill>
              <a:latin typeface="Arial Black" pitchFamily="34" charset="0"/>
            </a:endParaRPr>
          </a:p>
        </p:txBody>
      </p:sp>
      <p:sp>
        <p:nvSpPr>
          <p:cNvPr id="9" name="TextBox 8"/>
          <p:cNvSpPr txBox="1"/>
          <p:nvPr/>
        </p:nvSpPr>
        <p:spPr>
          <a:xfrm>
            <a:off x="3343462" y="3796417"/>
            <a:ext cx="877163" cy="369332"/>
          </a:xfrm>
          <a:prstGeom prst="rect">
            <a:avLst/>
          </a:prstGeom>
          <a:noFill/>
        </p:spPr>
        <p:txBody>
          <a:bodyPr wrap="none" rtlCol="0">
            <a:spAutoFit/>
          </a:bodyPr>
          <a:lstStyle/>
          <a:p>
            <a:pPr algn="ctr"/>
            <a:r>
              <a:rPr lang="en-US" sz="900" b="1" dirty="0" smtClean="0">
                <a:solidFill>
                  <a:schemeClr val="bg1"/>
                </a:solidFill>
                <a:latin typeface="Arial Black" pitchFamily="34" charset="0"/>
              </a:rPr>
              <a:t>Lac Courte</a:t>
            </a:r>
          </a:p>
          <a:p>
            <a:pPr algn="ctr"/>
            <a:r>
              <a:rPr lang="en-US" sz="900" b="1" dirty="0" smtClean="0">
                <a:solidFill>
                  <a:schemeClr val="bg1"/>
                </a:solidFill>
                <a:latin typeface="Arial Black" pitchFamily="34" charset="0"/>
              </a:rPr>
              <a:t>Orielles</a:t>
            </a:r>
            <a:endParaRPr lang="en-US" sz="900" b="1" dirty="0">
              <a:solidFill>
                <a:schemeClr val="bg1"/>
              </a:solidFill>
              <a:latin typeface="Arial Black" pitchFamily="34" charset="0"/>
            </a:endParaRPr>
          </a:p>
        </p:txBody>
      </p:sp>
      <p:sp>
        <p:nvSpPr>
          <p:cNvPr id="10" name="TextBox 9"/>
          <p:cNvSpPr txBox="1"/>
          <p:nvPr/>
        </p:nvSpPr>
        <p:spPr>
          <a:xfrm>
            <a:off x="3618800" y="2514600"/>
            <a:ext cx="723275" cy="230832"/>
          </a:xfrm>
          <a:prstGeom prst="rect">
            <a:avLst/>
          </a:prstGeom>
          <a:noFill/>
        </p:spPr>
        <p:txBody>
          <a:bodyPr wrap="none" rtlCol="0">
            <a:spAutoFit/>
          </a:bodyPr>
          <a:lstStyle/>
          <a:p>
            <a:r>
              <a:rPr lang="en-US" sz="900" b="1" dirty="0" smtClean="0">
                <a:solidFill>
                  <a:schemeClr val="bg1"/>
                </a:solidFill>
                <a:latin typeface="Arial Black" pitchFamily="34" charset="0"/>
              </a:rPr>
              <a:t>Red Cliff</a:t>
            </a:r>
            <a:endParaRPr lang="en-US" sz="900" b="1" dirty="0">
              <a:solidFill>
                <a:schemeClr val="bg1"/>
              </a:solidFill>
              <a:latin typeface="Arial Black" pitchFamily="34" charset="0"/>
            </a:endParaRPr>
          </a:p>
        </p:txBody>
      </p:sp>
      <p:sp>
        <p:nvSpPr>
          <p:cNvPr id="11" name="TextBox 10"/>
          <p:cNvSpPr txBox="1"/>
          <p:nvPr/>
        </p:nvSpPr>
        <p:spPr>
          <a:xfrm>
            <a:off x="4191000" y="2998680"/>
            <a:ext cx="793807" cy="230832"/>
          </a:xfrm>
          <a:prstGeom prst="rect">
            <a:avLst/>
          </a:prstGeom>
          <a:noFill/>
        </p:spPr>
        <p:txBody>
          <a:bodyPr wrap="none" rtlCol="0">
            <a:spAutoFit/>
          </a:bodyPr>
          <a:lstStyle/>
          <a:p>
            <a:r>
              <a:rPr lang="en-US" sz="900" b="1" dirty="0" smtClean="0">
                <a:solidFill>
                  <a:schemeClr val="bg1"/>
                </a:solidFill>
                <a:latin typeface="Arial Black" pitchFamily="34" charset="0"/>
              </a:rPr>
              <a:t>Bad River</a:t>
            </a:r>
            <a:endParaRPr lang="en-US" sz="900" b="1" dirty="0">
              <a:solidFill>
                <a:schemeClr val="bg1"/>
              </a:solidFill>
              <a:latin typeface="Arial Black" pitchFamily="34" charset="0"/>
            </a:endParaRPr>
          </a:p>
        </p:txBody>
      </p:sp>
      <p:sp>
        <p:nvSpPr>
          <p:cNvPr id="12" name="TextBox 11"/>
          <p:cNvSpPr txBox="1"/>
          <p:nvPr/>
        </p:nvSpPr>
        <p:spPr>
          <a:xfrm>
            <a:off x="4463473" y="3380740"/>
            <a:ext cx="1261884" cy="230832"/>
          </a:xfrm>
          <a:prstGeom prst="rect">
            <a:avLst/>
          </a:prstGeom>
          <a:noFill/>
        </p:spPr>
        <p:txBody>
          <a:bodyPr wrap="none" rtlCol="0">
            <a:spAutoFit/>
          </a:bodyPr>
          <a:lstStyle/>
          <a:p>
            <a:r>
              <a:rPr lang="en-US" sz="900" b="1" dirty="0" smtClean="0">
                <a:solidFill>
                  <a:schemeClr val="bg1"/>
                </a:solidFill>
                <a:latin typeface="Arial Black" pitchFamily="34" charset="0"/>
              </a:rPr>
              <a:t>Lac du Flambeau</a:t>
            </a:r>
            <a:endParaRPr lang="en-US" sz="900" b="1" dirty="0">
              <a:solidFill>
                <a:schemeClr val="bg1"/>
              </a:solidFill>
              <a:latin typeface="Arial Black" pitchFamily="34" charset="0"/>
            </a:endParaRPr>
          </a:p>
        </p:txBody>
      </p:sp>
      <p:sp>
        <p:nvSpPr>
          <p:cNvPr id="13" name="TextBox 12"/>
          <p:cNvSpPr txBox="1"/>
          <p:nvPr/>
        </p:nvSpPr>
        <p:spPr>
          <a:xfrm>
            <a:off x="5114297" y="4234934"/>
            <a:ext cx="832279" cy="369332"/>
          </a:xfrm>
          <a:prstGeom prst="rect">
            <a:avLst/>
          </a:prstGeom>
          <a:noFill/>
        </p:spPr>
        <p:txBody>
          <a:bodyPr wrap="none" rtlCol="0">
            <a:spAutoFit/>
          </a:bodyPr>
          <a:lstStyle/>
          <a:p>
            <a:pPr algn="ctr"/>
            <a:r>
              <a:rPr lang="en-US" sz="900" b="1" dirty="0" smtClean="0">
                <a:solidFill>
                  <a:schemeClr val="bg1"/>
                </a:solidFill>
                <a:latin typeface="Arial Black" pitchFamily="34" charset="0"/>
              </a:rPr>
              <a:t>Mole Lake</a:t>
            </a:r>
          </a:p>
          <a:p>
            <a:pPr algn="ctr"/>
            <a:r>
              <a:rPr lang="en-US" sz="900" b="1" dirty="0" smtClean="0">
                <a:solidFill>
                  <a:schemeClr val="bg1"/>
                </a:solidFill>
                <a:latin typeface="Arial Black" pitchFamily="34" charset="0"/>
              </a:rPr>
              <a:t>Sokaogon</a:t>
            </a:r>
            <a:endParaRPr lang="en-US" sz="900" b="1" dirty="0">
              <a:solidFill>
                <a:schemeClr val="bg1"/>
              </a:solidFill>
              <a:latin typeface="Arial Black" pitchFamily="34" charset="0"/>
            </a:endParaRPr>
          </a:p>
        </p:txBody>
      </p:sp>
      <p:sp>
        <p:nvSpPr>
          <p:cNvPr id="14" name="TextBox 13"/>
          <p:cNvSpPr txBox="1"/>
          <p:nvPr/>
        </p:nvSpPr>
        <p:spPr>
          <a:xfrm>
            <a:off x="5486400" y="2525241"/>
            <a:ext cx="1159292" cy="507831"/>
          </a:xfrm>
          <a:prstGeom prst="rect">
            <a:avLst/>
          </a:prstGeom>
          <a:noFill/>
        </p:spPr>
        <p:txBody>
          <a:bodyPr wrap="none" rtlCol="0">
            <a:spAutoFit/>
          </a:bodyPr>
          <a:lstStyle/>
          <a:p>
            <a:r>
              <a:rPr lang="en-US" sz="900" b="1" dirty="0" smtClean="0">
                <a:solidFill>
                  <a:schemeClr val="bg1"/>
                </a:solidFill>
                <a:latin typeface="Arial Black" pitchFamily="34" charset="0"/>
              </a:rPr>
              <a:t>Keweenaw Bay</a:t>
            </a:r>
            <a:endParaRPr lang="en-US" sz="900" b="1" dirty="0">
              <a:solidFill>
                <a:schemeClr val="bg1"/>
              </a:solidFill>
              <a:latin typeface="Arial Black" pitchFamily="34" charset="0"/>
            </a:endParaRPr>
          </a:p>
          <a:p>
            <a:r>
              <a:rPr lang="en-US" dirty="0" smtClean="0"/>
              <a:t>y</a:t>
            </a:r>
            <a:endParaRPr lang="en-US" dirty="0"/>
          </a:p>
        </p:txBody>
      </p:sp>
      <p:sp>
        <p:nvSpPr>
          <p:cNvPr id="15" name="TextBox 14"/>
          <p:cNvSpPr txBox="1"/>
          <p:nvPr/>
        </p:nvSpPr>
        <p:spPr>
          <a:xfrm>
            <a:off x="4491845" y="2399184"/>
            <a:ext cx="1268296" cy="230832"/>
          </a:xfrm>
          <a:prstGeom prst="rect">
            <a:avLst/>
          </a:prstGeom>
          <a:noFill/>
        </p:spPr>
        <p:txBody>
          <a:bodyPr wrap="none" rtlCol="0">
            <a:spAutoFit/>
          </a:bodyPr>
          <a:lstStyle/>
          <a:p>
            <a:r>
              <a:rPr lang="en-US" sz="900" b="1" dirty="0" smtClean="0">
                <a:solidFill>
                  <a:schemeClr val="bg1"/>
                </a:solidFill>
                <a:latin typeface="Arial Black" pitchFamily="34" charset="0"/>
              </a:rPr>
              <a:t>Lac Vieux Desert</a:t>
            </a:r>
            <a:endParaRPr lang="en-US" sz="900" b="1" dirty="0">
              <a:solidFill>
                <a:schemeClr val="bg1"/>
              </a:solidFill>
              <a:latin typeface="Arial Black" pitchFamily="34" charset="0"/>
            </a:endParaRPr>
          </a:p>
        </p:txBody>
      </p:sp>
      <p:sp>
        <p:nvSpPr>
          <p:cNvPr id="16" name="TextBox 15"/>
          <p:cNvSpPr txBox="1"/>
          <p:nvPr/>
        </p:nvSpPr>
        <p:spPr>
          <a:xfrm>
            <a:off x="2703009" y="3681001"/>
            <a:ext cx="729687" cy="230832"/>
          </a:xfrm>
          <a:prstGeom prst="rect">
            <a:avLst/>
          </a:prstGeom>
          <a:noFill/>
        </p:spPr>
        <p:txBody>
          <a:bodyPr wrap="none" rtlCol="0">
            <a:spAutoFit/>
          </a:bodyPr>
          <a:lstStyle/>
          <a:p>
            <a:r>
              <a:rPr lang="en-US" sz="900" b="1" dirty="0" smtClean="0">
                <a:solidFill>
                  <a:schemeClr val="bg1"/>
                </a:solidFill>
                <a:latin typeface="Arial Black" pitchFamily="34" charset="0"/>
              </a:rPr>
              <a:t>St. Croix</a:t>
            </a:r>
            <a:endParaRPr lang="en-US" sz="900" b="1" dirty="0">
              <a:solidFill>
                <a:schemeClr val="bg1"/>
              </a:solidFill>
              <a:latin typeface="Arial Black" pitchFamily="34" charset="0"/>
            </a:endParaRPr>
          </a:p>
        </p:txBody>
      </p:sp>
      <p:sp>
        <p:nvSpPr>
          <p:cNvPr id="17" name="TextBox 16"/>
          <p:cNvSpPr txBox="1"/>
          <p:nvPr/>
        </p:nvSpPr>
        <p:spPr>
          <a:xfrm>
            <a:off x="1541094" y="2802240"/>
            <a:ext cx="915635" cy="230832"/>
          </a:xfrm>
          <a:prstGeom prst="rect">
            <a:avLst/>
          </a:prstGeom>
          <a:noFill/>
        </p:spPr>
        <p:txBody>
          <a:bodyPr wrap="none" rtlCol="0">
            <a:spAutoFit/>
          </a:bodyPr>
          <a:lstStyle/>
          <a:p>
            <a:r>
              <a:rPr lang="en-US" sz="900" b="1" dirty="0" smtClean="0">
                <a:solidFill>
                  <a:schemeClr val="bg1"/>
                </a:solidFill>
                <a:latin typeface="Arial Black" pitchFamily="34" charset="0"/>
              </a:rPr>
              <a:t>Sandy Lake</a:t>
            </a:r>
            <a:endParaRPr lang="en-US" sz="900" b="1" dirty="0">
              <a:solidFill>
                <a:schemeClr val="bg1"/>
              </a:solidFill>
              <a:latin typeface="Arial Black" pitchFamily="34" charset="0"/>
            </a:endParaRPr>
          </a:p>
        </p:txBody>
      </p:sp>
    </p:spTree>
    <p:extLst>
      <p:ext uri="{BB962C8B-B14F-4D97-AF65-F5344CB8AC3E}">
        <p14:creationId xmlns:p14="http://schemas.microsoft.com/office/powerpoint/2010/main" val="2522878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600200" y="457200"/>
            <a:ext cx="5981700" cy="5867717"/>
          </a:xfrm>
          <a:prstGeom prst="rect">
            <a:avLst/>
          </a:prstGeom>
        </p:spPr>
      </p:pic>
    </p:spTree>
    <p:extLst>
      <p:ext uri="{BB962C8B-B14F-4D97-AF65-F5344CB8AC3E}">
        <p14:creationId xmlns:p14="http://schemas.microsoft.com/office/powerpoint/2010/main" val="1030782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99" y="1840145"/>
            <a:ext cx="2146277" cy="288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71800" y="1297114"/>
            <a:ext cx="5638800" cy="3970318"/>
          </a:xfrm>
          <a:prstGeom prst="rect">
            <a:avLst/>
          </a:prstGeom>
        </p:spPr>
        <p:txBody>
          <a:bodyPr wrap="square">
            <a:spAutoFit/>
          </a:bodyPr>
          <a:lstStyle/>
          <a:p>
            <a:pPr algn="just"/>
            <a:r>
              <a:rPr lang="en-US" b="1" dirty="0">
                <a:latin typeface="Calibri" pitchFamily="34" charset="0"/>
                <a:cs typeface="Calibri" pitchFamily="34" charset="0"/>
              </a:rPr>
              <a:t>Protect Our Manoomin</a:t>
            </a:r>
            <a:r>
              <a:rPr lang="en-US" dirty="0">
                <a:latin typeface="Calibri" pitchFamily="34" charset="0"/>
                <a:cs typeface="Calibri" pitchFamily="34" charset="0"/>
              </a:rPr>
              <a:t> believes that manoomin </a:t>
            </a:r>
            <a:r>
              <a:rPr lang="en-US" dirty="0" smtClean="0">
                <a:latin typeface="Calibri" pitchFamily="34" charset="0"/>
                <a:cs typeface="Calibri" pitchFamily="34" charset="0"/>
              </a:rPr>
              <a:t>(natural wild </a:t>
            </a:r>
            <a:r>
              <a:rPr lang="en-US" dirty="0">
                <a:latin typeface="Calibri" pitchFamily="34" charset="0"/>
                <a:cs typeface="Calibri" pitchFamily="34" charset="0"/>
              </a:rPr>
              <a:t>rice) is </a:t>
            </a:r>
            <a:r>
              <a:rPr lang="en-US" dirty="0" smtClean="0">
                <a:latin typeface="Calibri" pitchFamily="34" charset="0"/>
                <a:cs typeface="Calibri" pitchFamily="34" charset="0"/>
              </a:rPr>
              <a:t>a </a:t>
            </a:r>
            <a:r>
              <a:rPr lang="en-US" dirty="0">
                <a:latin typeface="Calibri" pitchFamily="34" charset="0"/>
                <a:cs typeface="Calibri" pitchFamily="34" charset="0"/>
              </a:rPr>
              <a:t>sustenance gift from the Gichi-Manidoo (the Creator). In </a:t>
            </a:r>
            <a:r>
              <a:rPr lang="en-US" dirty="0" smtClean="0">
                <a:latin typeface="Calibri" pitchFamily="34" charset="0"/>
                <a:cs typeface="Calibri" pitchFamily="34" charset="0"/>
              </a:rPr>
              <a:t>this </a:t>
            </a:r>
            <a:r>
              <a:rPr lang="en-US" dirty="0">
                <a:latin typeface="Calibri" pitchFamily="34" charset="0"/>
                <a:cs typeface="Calibri" pitchFamily="34" charset="0"/>
              </a:rPr>
              <a:t>respect, the sustenance right to manoomin is sacred </a:t>
            </a:r>
            <a:r>
              <a:rPr lang="en-US" dirty="0" smtClean="0">
                <a:latin typeface="Calibri" pitchFamily="34" charset="0"/>
                <a:cs typeface="Calibri" pitchFamily="34" charset="0"/>
              </a:rPr>
              <a:t>and </a:t>
            </a:r>
            <a:r>
              <a:rPr lang="en-US" dirty="0">
                <a:latin typeface="Calibri" pitchFamily="34" charset="0"/>
                <a:cs typeface="Calibri" pitchFamily="34" charset="0"/>
              </a:rPr>
              <a:t>cannot be constrained or recalled by colonial laws, policies, </a:t>
            </a:r>
            <a:r>
              <a:rPr lang="en-US" dirty="0" smtClean="0">
                <a:latin typeface="Calibri" pitchFamily="34" charset="0"/>
                <a:cs typeface="Calibri" pitchFamily="34" charset="0"/>
              </a:rPr>
              <a:t>or </a:t>
            </a:r>
            <a:r>
              <a:rPr lang="en-US" dirty="0">
                <a:latin typeface="Calibri" pitchFamily="34" charset="0"/>
                <a:cs typeface="Calibri" pitchFamily="34" charset="0"/>
              </a:rPr>
              <a:t>institutions that impact and imperil the manoomin </a:t>
            </a:r>
            <a:r>
              <a:rPr lang="en-US" dirty="0" err="1">
                <a:latin typeface="Calibri" pitchFamily="34" charset="0"/>
                <a:cs typeface="Calibri" pitchFamily="34" charset="0"/>
              </a:rPr>
              <a:t>gitigaanan</a:t>
            </a:r>
            <a:r>
              <a:rPr lang="en-US" dirty="0">
                <a:latin typeface="Calibri" pitchFamily="34" charset="0"/>
                <a:cs typeface="Calibri" pitchFamily="34" charset="0"/>
              </a:rPr>
              <a:t> </a:t>
            </a:r>
            <a:r>
              <a:rPr lang="en-US" dirty="0" smtClean="0">
                <a:latin typeface="Calibri" pitchFamily="34" charset="0"/>
                <a:cs typeface="Calibri" pitchFamily="34" charset="0"/>
              </a:rPr>
              <a:t>(</a:t>
            </a:r>
            <a:r>
              <a:rPr lang="en-US" dirty="0">
                <a:latin typeface="Calibri" pitchFamily="34" charset="0"/>
                <a:cs typeface="Calibri" pitchFamily="34" charset="0"/>
              </a:rPr>
              <a:t>natural wild rice stands) and ecosystem in northern </a:t>
            </a:r>
            <a:r>
              <a:rPr lang="en-US" dirty="0" smtClean="0">
                <a:latin typeface="Calibri" pitchFamily="34" charset="0"/>
                <a:cs typeface="Calibri" pitchFamily="34" charset="0"/>
              </a:rPr>
              <a:t>Minnesota</a:t>
            </a:r>
            <a:r>
              <a:rPr lang="en-US" dirty="0">
                <a:latin typeface="Calibri" pitchFamily="34" charset="0"/>
                <a:cs typeface="Calibri" pitchFamily="34" charset="0"/>
              </a:rPr>
              <a:t>. We are resolved, as </a:t>
            </a:r>
            <a:r>
              <a:rPr lang="en-US" dirty="0" err="1">
                <a:latin typeface="Calibri" pitchFamily="34" charset="0"/>
                <a:cs typeface="Calibri" pitchFamily="34" charset="0"/>
              </a:rPr>
              <a:t>Bamaadizidjig</a:t>
            </a:r>
            <a:r>
              <a:rPr lang="en-US" dirty="0">
                <a:latin typeface="Calibri" pitchFamily="34" charset="0"/>
                <a:cs typeface="Calibri" pitchFamily="34" charset="0"/>
              </a:rPr>
              <a:t> (Anishinaabeg, </a:t>
            </a:r>
            <a:r>
              <a:rPr lang="en-US" dirty="0" smtClean="0">
                <a:latin typeface="Calibri" pitchFamily="34" charset="0"/>
                <a:cs typeface="Calibri" pitchFamily="34" charset="0"/>
              </a:rPr>
              <a:t>non-Anishinaabeg</a:t>
            </a:r>
            <a:r>
              <a:rPr lang="en-US" dirty="0">
                <a:latin typeface="Calibri" pitchFamily="34" charset="0"/>
                <a:cs typeface="Calibri" pitchFamily="34" charset="0"/>
              </a:rPr>
              <a:t>, and non-Native peoples), to resist any </a:t>
            </a:r>
            <a:r>
              <a:rPr lang="en-US" dirty="0" smtClean="0">
                <a:latin typeface="Calibri" pitchFamily="34" charset="0"/>
                <a:cs typeface="Calibri" pitchFamily="34" charset="0"/>
              </a:rPr>
              <a:t>changes </a:t>
            </a:r>
            <a:r>
              <a:rPr lang="en-US" dirty="0">
                <a:latin typeface="Calibri" pitchFamily="34" charset="0"/>
                <a:cs typeface="Calibri" pitchFamily="34" charset="0"/>
              </a:rPr>
              <a:t>that endanger our manoomin. We seek to create </a:t>
            </a:r>
            <a:r>
              <a:rPr lang="en-US" dirty="0" smtClean="0">
                <a:latin typeface="Calibri" pitchFamily="34" charset="0"/>
                <a:cs typeface="Calibri" pitchFamily="34" charset="0"/>
              </a:rPr>
              <a:t>awareness </a:t>
            </a:r>
            <a:r>
              <a:rPr lang="en-US" dirty="0">
                <a:latin typeface="Calibri" pitchFamily="34" charset="0"/>
                <a:cs typeface="Calibri" pitchFamily="34" charset="0"/>
              </a:rPr>
              <a:t>of sulfate and sulfide pollution via mining and its </a:t>
            </a:r>
            <a:r>
              <a:rPr lang="en-US" dirty="0" smtClean="0">
                <a:latin typeface="Calibri" pitchFamily="34" charset="0"/>
                <a:cs typeface="Calibri" pitchFamily="34" charset="0"/>
              </a:rPr>
              <a:t>harmful </a:t>
            </a:r>
            <a:r>
              <a:rPr lang="en-US" dirty="0">
                <a:latin typeface="Calibri" pitchFamily="34" charset="0"/>
                <a:cs typeface="Calibri" pitchFamily="34" charset="0"/>
              </a:rPr>
              <a:t>effects on manoomin – a vital cultural, spiritual, and </a:t>
            </a:r>
            <a:r>
              <a:rPr lang="en-US" dirty="0" smtClean="0">
                <a:latin typeface="Calibri" pitchFamily="34" charset="0"/>
                <a:cs typeface="Calibri" pitchFamily="34" charset="0"/>
              </a:rPr>
              <a:t>environmental </a:t>
            </a:r>
            <a:r>
              <a:rPr lang="en-US" dirty="0">
                <a:latin typeface="Calibri" pitchFamily="34" charset="0"/>
                <a:cs typeface="Calibri" pitchFamily="34" charset="0"/>
              </a:rPr>
              <a:t>resource. We are guided by the </a:t>
            </a:r>
            <a:r>
              <a:rPr lang="en-US" dirty="0" smtClean="0">
                <a:latin typeface="Calibri" pitchFamily="34" charset="0"/>
                <a:cs typeface="Calibri" pitchFamily="34" charset="0"/>
              </a:rPr>
              <a:t>Anishinaabe </a:t>
            </a:r>
            <a:r>
              <a:rPr lang="en-US" dirty="0" err="1">
                <a:latin typeface="Calibri" pitchFamily="34" charset="0"/>
                <a:cs typeface="Calibri" pitchFamily="34" charset="0"/>
              </a:rPr>
              <a:t>gete-gikendaasowin</a:t>
            </a:r>
            <a:r>
              <a:rPr lang="en-US" dirty="0">
                <a:latin typeface="Calibri" pitchFamily="34" charset="0"/>
                <a:cs typeface="Calibri" pitchFamily="34" charset="0"/>
              </a:rPr>
              <a:t> (traditional knowledge) </a:t>
            </a:r>
            <a:r>
              <a:rPr lang="en-US" dirty="0" smtClean="0">
                <a:latin typeface="Calibri" pitchFamily="34" charset="0"/>
                <a:cs typeface="Calibri" pitchFamily="34" charset="0"/>
              </a:rPr>
              <a:t>of </a:t>
            </a:r>
            <a:r>
              <a:rPr lang="en-US" dirty="0">
                <a:latin typeface="Calibri" pitchFamily="34" charset="0"/>
                <a:cs typeface="Calibri" pitchFamily="34" charset="0"/>
              </a:rPr>
              <a:t>our elders.</a:t>
            </a:r>
          </a:p>
        </p:txBody>
      </p:sp>
    </p:spTree>
    <p:extLst>
      <p:ext uri="{BB962C8B-B14F-4D97-AF65-F5344CB8AC3E}">
        <p14:creationId xmlns:p14="http://schemas.microsoft.com/office/powerpoint/2010/main" val="1740685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0999" y="1524000"/>
            <a:ext cx="8229600" cy="5016758"/>
          </a:xfrm>
          <a:prstGeom prst="rect">
            <a:avLst/>
          </a:prstGeom>
        </p:spPr>
        <p:txBody>
          <a:bodyPr wrap="square">
            <a:spAutoFit/>
          </a:bodyPr>
          <a:lstStyle/>
          <a:p>
            <a:pPr algn="just"/>
            <a:r>
              <a:rPr lang="en-US" dirty="0" smtClean="0">
                <a:latin typeface="Calibri" pitchFamily="34" charset="0"/>
                <a:cs typeface="Calibri" pitchFamily="34" charset="0"/>
              </a:rPr>
              <a:t>In 1973, the Minnesota legislature established the Wild Rice/Sulfate Water Quality Standard of 10 </a:t>
            </a:r>
            <a:r>
              <a:rPr lang="en-US" dirty="0">
                <a:latin typeface="Calibri" pitchFamily="34" charset="0"/>
                <a:cs typeface="Calibri" pitchFamily="34" charset="0"/>
              </a:rPr>
              <a:t>m</a:t>
            </a:r>
            <a:r>
              <a:rPr lang="en-US" dirty="0" smtClean="0">
                <a:latin typeface="Calibri" pitchFamily="34" charset="0"/>
                <a:cs typeface="Calibri" pitchFamily="34" charset="0"/>
              </a:rPr>
              <a:t>g/L – or 10 parts per million.  The standard was based on the work of John Moyle, a scientist for the DNR.  The standard is regulated by the Minnesota Pollution Control Agency (MPCA), and is federally approved by the Environmental Protection Agency (EPA).  </a:t>
            </a:r>
          </a:p>
          <a:p>
            <a:pPr algn="just"/>
            <a:endParaRPr lang="en-US" dirty="0">
              <a:latin typeface="Calibri" pitchFamily="34" charset="0"/>
              <a:cs typeface="Calibri" pitchFamily="34" charset="0"/>
            </a:endParaRPr>
          </a:p>
          <a:p>
            <a:pPr algn="just"/>
            <a:r>
              <a:rPr lang="en-US" dirty="0" smtClean="0">
                <a:latin typeface="Calibri" pitchFamily="34" charset="0"/>
                <a:cs typeface="Calibri" pitchFamily="34" charset="0"/>
              </a:rPr>
              <a:t>In 2011, </a:t>
            </a:r>
            <a:r>
              <a:rPr lang="en-US" dirty="0">
                <a:latin typeface="Calibri" pitchFamily="34" charset="0"/>
                <a:cs typeface="Calibri" pitchFamily="34" charset="0"/>
              </a:rPr>
              <a:t>the Minnesota </a:t>
            </a:r>
            <a:r>
              <a:rPr lang="en-US" dirty="0" smtClean="0">
                <a:latin typeface="Calibri" pitchFamily="34" charset="0"/>
                <a:cs typeface="Calibri" pitchFamily="34" charset="0"/>
              </a:rPr>
              <a:t>legislature</a:t>
            </a:r>
            <a:r>
              <a:rPr lang="en-US" dirty="0">
                <a:latin typeface="Calibri" pitchFamily="34" charset="0"/>
                <a:cs typeface="Calibri" pitchFamily="34" charset="0"/>
              </a:rPr>
              <a:t> </a:t>
            </a:r>
            <a:r>
              <a:rPr lang="en-US" dirty="0" smtClean="0">
                <a:latin typeface="Calibri" pitchFamily="34" charset="0"/>
                <a:cs typeface="Calibri" pitchFamily="34" charset="0"/>
              </a:rPr>
              <a:t>attempted </a:t>
            </a:r>
            <a:r>
              <a:rPr lang="en-US" dirty="0">
                <a:latin typeface="Calibri" pitchFamily="34" charset="0"/>
                <a:cs typeface="Calibri" pitchFamily="34" charset="0"/>
              </a:rPr>
              <a:t>to revise the </a:t>
            </a:r>
            <a:r>
              <a:rPr lang="en-US" dirty="0" smtClean="0">
                <a:latin typeface="Calibri" pitchFamily="34" charset="0"/>
                <a:cs typeface="Calibri" pitchFamily="34" charset="0"/>
              </a:rPr>
              <a:t>standard. </a:t>
            </a:r>
            <a:r>
              <a:rPr lang="en-US" dirty="0">
                <a:latin typeface="Calibri" pitchFamily="34" charset="0"/>
                <a:cs typeface="Calibri" pitchFamily="34" charset="0"/>
              </a:rPr>
              <a:t>For mining companies, the </a:t>
            </a:r>
            <a:r>
              <a:rPr lang="en-US" dirty="0" smtClean="0">
                <a:latin typeface="Calibri" pitchFamily="34" charset="0"/>
                <a:cs typeface="Calibri" pitchFamily="34" charset="0"/>
              </a:rPr>
              <a:t>current standard </a:t>
            </a:r>
            <a:r>
              <a:rPr lang="en-US" dirty="0">
                <a:latin typeface="Calibri" pitchFamily="34" charset="0"/>
                <a:cs typeface="Calibri" pitchFamily="34" charset="0"/>
              </a:rPr>
              <a:t>presents an obstacle </a:t>
            </a:r>
            <a:r>
              <a:rPr lang="en-US" dirty="0" smtClean="0">
                <a:latin typeface="Calibri" pitchFamily="34" charset="0"/>
                <a:cs typeface="Calibri" pitchFamily="34" charset="0"/>
              </a:rPr>
              <a:t>since </a:t>
            </a:r>
            <a:r>
              <a:rPr lang="en-US" dirty="0">
                <a:latin typeface="Calibri" pitchFamily="34" charset="0"/>
                <a:cs typeface="Calibri" pitchFamily="34" charset="0"/>
              </a:rPr>
              <a:t>the mining process releases high concentrations of sulfates. </a:t>
            </a:r>
            <a:r>
              <a:rPr lang="en-US" dirty="0" smtClean="0">
                <a:latin typeface="Calibri" pitchFamily="34" charset="0"/>
                <a:cs typeface="Calibri" pitchFamily="34" charset="0"/>
              </a:rPr>
              <a:t>During the House and Senate committee process, the House revision called for raising the standard to 50 mg/L, the Senate revision called suspending the standard altogether.  </a:t>
            </a:r>
          </a:p>
          <a:p>
            <a:pPr algn="just"/>
            <a:endParaRPr lang="en-US" dirty="0">
              <a:latin typeface="Calibri" pitchFamily="34" charset="0"/>
              <a:cs typeface="Calibri" pitchFamily="34" charset="0"/>
            </a:endParaRPr>
          </a:p>
          <a:p>
            <a:pPr algn="just"/>
            <a:r>
              <a:rPr lang="en-US" dirty="0" smtClean="0">
                <a:latin typeface="Calibri" pitchFamily="34" charset="0"/>
                <a:cs typeface="Calibri" pitchFamily="34" charset="0"/>
              </a:rPr>
              <a:t>The bill’s authors  - Sen. Thomas </a:t>
            </a:r>
            <a:r>
              <a:rPr lang="en-US" dirty="0" err="1" smtClean="0">
                <a:latin typeface="Calibri" pitchFamily="34" charset="0"/>
                <a:cs typeface="Calibri" pitchFamily="34" charset="0"/>
              </a:rPr>
              <a:t>Baak</a:t>
            </a:r>
            <a:r>
              <a:rPr lang="en-US" dirty="0" smtClean="0">
                <a:latin typeface="Calibri" pitchFamily="34" charset="0"/>
                <a:cs typeface="Calibri" pitchFamily="34" charset="0"/>
              </a:rPr>
              <a:t> and Rep. David Dill received a letter from the EPA that informed the legislature that any revision would violate EPA regulations and would result in litigation.  </a:t>
            </a:r>
          </a:p>
          <a:p>
            <a:pPr algn="just"/>
            <a:r>
              <a:rPr lang="en-US" dirty="0" smtClean="0">
                <a:latin typeface="Calibri" pitchFamily="34" charset="0"/>
                <a:cs typeface="Calibri" pitchFamily="34" charset="0"/>
              </a:rPr>
              <a:t>  </a:t>
            </a:r>
          </a:p>
          <a:p>
            <a:pPr algn="just"/>
            <a:endParaRPr lang="en-US" dirty="0">
              <a:latin typeface="Calibri" pitchFamily="34" charset="0"/>
              <a:cs typeface="Calibri" pitchFamily="34" charset="0"/>
            </a:endParaRPr>
          </a:p>
          <a:p>
            <a:pPr algn="just"/>
            <a:endParaRPr lang="en-US" sz="1400" dirty="0" smtClean="0">
              <a:latin typeface="Calibri" pitchFamily="34" charset="0"/>
              <a:cs typeface="Calibri" pitchFamily="34" charset="0"/>
            </a:endParaRPr>
          </a:p>
        </p:txBody>
      </p:sp>
      <p:sp>
        <p:nvSpPr>
          <p:cNvPr id="2" name="TextBox 1"/>
          <p:cNvSpPr txBox="1"/>
          <p:nvPr/>
        </p:nvSpPr>
        <p:spPr>
          <a:xfrm>
            <a:off x="3738060" y="838200"/>
            <a:ext cx="1515479" cy="461665"/>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2400" dirty="0" smtClean="0">
                <a:latin typeface="Calibri" pitchFamily="34" charset="0"/>
                <a:cs typeface="Calibri" pitchFamily="34" charset="0"/>
              </a:rPr>
              <a:t>Legislation</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814806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150" y="1066800"/>
            <a:ext cx="7620000" cy="4185761"/>
          </a:xfrm>
          <a:prstGeom prst="rect">
            <a:avLst/>
          </a:prstGeom>
        </p:spPr>
        <p:txBody>
          <a:bodyPr wrap="square">
            <a:spAutoFit/>
          </a:bodyPr>
          <a:lstStyle/>
          <a:p>
            <a:pPr algn="just"/>
            <a:r>
              <a:rPr lang="en-US" dirty="0" smtClean="0">
                <a:latin typeface="Calibri" pitchFamily="34" charset="0"/>
                <a:cs typeface="Calibri" pitchFamily="34" charset="0"/>
              </a:rPr>
              <a:t>In the Special Session held after the state shutdown, the legislature dropped changes to the sulfate water quality standard. However, they inserted provisions regarding water treatment.</a:t>
            </a:r>
            <a:r>
              <a:rPr lang="en-US" dirty="0">
                <a:latin typeface="Calibri" pitchFamily="34" charset="0"/>
                <a:cs typeface="Calibri" pitchFamily="34" charset="0"/>
              </a:rPr>
              <a:t> </a:t>
            </a:r>
            <a:r>
              <a:rPr lang="en-US" dirty="0" smtClean="0">
                <a:latin typeface="Calibri" pitchFamily="34" charset="0"/>
                <a:cs typeface="Calibri" pitchFamily="34" charset="0"/>
              </a:rPr>
              <a:t>Under current policy, the MPCA is prohibited from </a:t>
            </a:r>
            <a:r>
              <a:rPr lang="en-US" dirty="0">
                <a:latin typeface="Calibri" pitchFamily="34" charset="0"/>
                <a:cs typeface="Calibri" pitchFamily="34" charset="0"/>
              </a:rPr>
              <a:t>requiring, as part of a permit issued for the discharge of waste water, an expenditure for design and implementation of sulfate </a:t>
            </a:r>
            <a:r>
              <a:rPr lang="en-US" dirty="0" smtClean="0">
                <a:latin typeface="Calibri" pitchFamily="34" charset="0"/>
                <a:cs typeface="Calibri" pitchFamily="34" charset="0"/>
              </a:rPr>
              <a:t>water treatment technologies.</a:t>
            </a:r>
          </a:p>
          <a:p>
            <a:pPr algn="just"/>
            <a:endParaRPr lang="en-US" i="1" dirty="0" smtClean="0">
              <a:latin typeface="Calibri" pitchFamily="34" charset="0"/>
              <a:cs typeface="Calibri" pitchFamily="34" charset="0"/>
            </a:endParaRPr>
          </a:p>
          <a:p>
            <a:pPr algn="just"/>
            <a:r>
              <a:rPr lang="en-US" dirty="0" smtClean="0">
                <a:latin typeface="Calibri" pitchFamily="34" charset="0"/>
                <a:cs typeface="Calibri" pitchFamily="34" charset="0"/>
              </a:rPr>
              <a:t>Furthermore, the Legislature mandated a $1.5 million, two-year study to determine if the sulfate water quality can be changed or raised.   The MPCA is conducting the study with advisors from Anishinaabe communities, environmental groups, mining groups, and scientists from the University of Minnesota. </a:t>
            </a:r>
          </a:p>
          <a:p>
            <a:pPr algn="just"/>
            <a:endParaRPr lang="en-US" i="1" dirty="0">
              <a:latin typeface="Calibri" pitchFamily="34" charset="0"/>
              <a:cs typeface="Calibri" pitchFamily="34" charset="0"/>
            </a:endParaRPr>
          </a:p>
          <a:p>
            <a:pPr algn="just"/>
            <a:endParaRPr lang="en-US" dirty="0">
              <a:latin typeface="Calibri" pitchFamily="34" charset="0"/>
              <a:cs typeface="Calibri" pitchFamily="34" charset="0"/>
            </a:endParaRPr>
          </a:p>
          <a:p>
            <a:pPr algn="just"/>
            <a:endParaRPr lang="en-US" sz="1400" dirty="0">
              <a:latin typeface="Calibri" pitchFamily="34" charset="0"/>
              <a:cs typeface="Calibri" pitchFamily="34" charset="0"/>
            </a:endParaRPr>
          </a:p>
        </p:txBody>
      </p:sp>
    </p:spTree>
    <p:extLst>
      <p:ext uri="{BB962C8B-B14F-4D97-AF65-F5344CB8AC3E}">
        <p14:creationId xmlns:p14="http://schemas.microsoft.com/office/powerpoint/2010/main" val="3410106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696200" cy="400110"/>
          </a:xfrm>
          <a:prstGeom prst="rect">
            <a:avLst/>
          </a:prstGeom>
          <a:effectLst>
            <a:outerShdw blurRad="50800" dist="38100" dir="5400000" algn="t" rotWithShape="0">
              <a:prstClr val="black">
                <a:alpha val="40000"/>
              </a:prstClr>
            </a:outerShdw>
          </a:effectLst>
        </p:spPr>
        <p:txBody>
          <a:bodyPr wrap="square">
            <a:spAutoFit/>
          </a:bodyPr>
          <a:lstStyle/>
          <a:p>
            <a:pPr algn="ctr"/>
            <a:r>
              <a:rPr lang="en-US" sz="2000" dirty="0">
                <a:latin typeface="Calibri" pitchFamily="34" charset="0"/>
                <a:cs typeface="Calibri" pitchFamily="34" charset="0"/>
              </a:rPr>
              <a:t>2012 Minnesota Legislative (Session 87) Bills Affecting Mining Issues</a:t>
            </a:r>
          </a:p>
        </p:txBody>
      </p:sp>
      <p:sp>
        <p:nvSpPr>
          <p:cNvPr id="3" name="TextBox 2"/>
          <p:cNvSpPr txBox="1"/>
          <p:nvPr/>
        </p:nvSpPr>
        <p:spPr>
          <a:xfrm>
            <a:off x="533400" y="1041023"/>
            <a:ext cx="7848600" cy="5570756"/>
          </a:xfrm>
          <a:prstGeom prst="rect">
            <a:avLst/>
          </a:prstGeom>
          <a:noFill/>
        </p:spPr>
        <p:txBody>
          <a:bodyPr wrap="square" rtlCol="0">
            <a:spAutoFit/>
          </a:bodyPr>
          <a:lstStyle/>
          <a:p>
            <a:pPr algn="just"/>
            <a:r>
              <a:rPr lang="en-US" sz="1600" dirty="0" smtClean="0">
                <a:latin typeface="Calibri" pitchFamily="34" charset="0"/>
                <a:cs typeface="Calibri" pitchFamily="34" charset="0"/>
              </a:rPr>
              <a:t>HF – House Floor / SF – Senate Floor</a:t>
            </a:r>
          </a:p>
          <a:p>
            <a:pPr algn="just"/>
            <a:endParaRPr lang="en-US" sz="1600" dirty="0">
              <a:latin typeface="Calibri" pitchFamily="34" charset="0"/>
              <a:cs typeface="Calibri" pitchFamily="34" charset="0"/>
            </a:endParaRPr>
          </a:p>
          <a:p>
            <a:pPr algn="just"/>
            <a:r>
              <a:rPr lang="en-US" sz="1600" dirty="0" smtClean="0">
                <a:latin typeface="Calibri" pitchFamily="34" charset="0"/>
                <a:cs typeface="Calibri" pitchFamily="34" charset="0"/>
              </a:rPr>
              <a:t>HF 2244/SF 1889: </a:t>
            </a:r>
            <a:r>
              <a:rPr lang="en-US" sz="1600" dirty="0">
                <a:latin typeface="Calibri" pitchFamily="34" charset="0"/>
                <a:cs typeface="Calibri" pitchFamily="34" charset="0"/>
              </a:rPr>
              <a:t>Permanent School Fund Advisory </a:t>
            </a:r>
            <a:r>
              <a:rPr lang="en-US" sz="1600" dirty="0" smtClean="0">
                <a:latin typeface="Calibri" pitchFamily="34" charset="0"/>
                <a:cs typeface="Calibri" pitchFamily="34" charset="0"/>
              </a:rPr>
              <a:t>Committee.</a:t>
            </a:r>
          </a:p>
          <a:p>
            <a:pPr algn="just"/>
            <a:endParaRPr lang="en-US" sz="1600" dirty="0" smtClean="0">
              <a:latin typeface="Calibri" pitchFamily="34" charset="0"/>
              <a:cs typeface="Calibri" pitchFamily="34" charset="0"/>
            </a:endParaRPr>
          </a:p>
          <a:p>
            <a:pPr algn="just"/>
            <a:r>
              <a:rPr lang="en-US" sz="1600" dirty="0">
                <a:latin typeface="Calibri" pitchFamily="34" charset="0"/>
                <a:cs typeface="Calibri" pitchFamily="34" charset="0"/>
              </a:rPr>
              <a:t>HF 2169 / SF 1922:  State agency rule review and reporting methods </a:t>
            </a:r>
            <a:endParaRPr lang="en-US" sz="1600" dirty="0" smtClean="0">
              <a:latin typeface="Calibri" pitchFamily="34" charset="0"/>
              <a:cs typeface="Calibri" pitchFamily="34" charset="0"/>
            </a:endParaRPr>
          </a:p>
          <a:p>
            <a:pPr algn="just"/>
            <a:endParaRPr lang="en-US" sz="1600" dirty="0" smtClean="0">
              <a:latin typeface="Calibri" pitchFamily="34" charset="0"/>
              <a:cs typeface="Calibri" pitchFamily="34" charset="0"/>
            </a:endParaRPr>
          </a:p>
          <a:p>
            <a:pPr algn="just"/>
            <a:r>
              <a:rPr lang="en-US" sz="1600" dirty="0" smtClean="0">
                <a:latin typeface="Calibri" pitchFamily="34" charset="0"/>
                <a:cs typeface="Calibri" pitchFamily="34" charset="0"/>
              </a:rPr>
              <a:t>HF </a:t>
            </a:r>
            <a:r>
              <a:rPr lang="en-US" sz="1600" dirty="0">
                <a:latin typeface="Calibri" pitchFamily="34" charset="0"/>
                <a:cs typeface="Calibri" pitchFamily="34" charset="0"/>
              </a:rPr>
              <a:t>2095 / SF 1567: Environmental </a:t>
            </a:r>
            <a:r>
              <a:rPr lang="en-US" sz="1600" dirty="0" smtClean="0">
                <a:latin typeface="Calibri" pitchFamily="34" charset="0"/>
                <a:cs typeface="Calibri" pitchFamily="34" charset="0"/>
              </a:rPr>
              <a:t>permitting, environmental </a:t>
            </a:r>
            <a:r>
              <a:rPr lang="en-US" sz="1600" dirty="0">
                <a:latin typeface="Calibri" pitchFamily="34" charset="0"/>
                <a:cs typeface="Calibri" pitchFamily="34" charset="0"/>
              </a:rPr>
              <a:t>review </a:t>
            </a:r>
            <a:r>
              <a:rPr lang="en-US" sz="1600" dirty="0" smtClean="0">
                <a:latin typeface="Calibri" pitchFamily="34" charset="0"/>
                <a:cs typeface="Calibri" pitchFamily="34" charset="0"/>
              </a:rPr>
              <a:t>requirements modified.</a:t>
            </a:r>
          </a:p>
          <a:p>
            <a:pPr algn="just"/>
            <a:endParaRPr lang="en-US" sz="1600" dirty="0" smtClean="0">
              <a:latin typeface="Calibri" pitchFamily="34" charset="0"/>
              <a:cs typeface="Calibri" pitchFamily="34" charset="0"/>
            </a:endParaRPr>
          </a:p>
          <a:p>
            <a:pPr algn="just"/>
            <a:r>
              <a:rPr lang="en-US" sz="1600" dirty="0" smtClean="0">
                <a:latin typeface="Calibri" pitchFamily="34" charset="0"/>
                <a:cs typeface="Calibri" pitchFamily="34" charset="0"/>
              </a:rPr>
              <a:t>HF 3373: Minor </a:t>
            </a:r>
            <a:r>
              <a:rPr lang="en-US" sz="1600" dirty="0">
                <a:latin typeface="Calibri" pitchFamily="34" charset="0"/>
                <a:cs typeface="Calibri" pitchFamily="34" charset="0"/>
              </a:rPr>
              <a:t>permits and minor permit amendments automatic approval </a:t>
            </a:r>
            <a:r>
              <a:rPr lang="en-US" sz="1600" dirty="0" smtClean="0">
                <a:latin typeface="Calibri" pitchFamily="34" charset="0"/>
                <a:cs typeface="Calibri" pitchFamily="34" charset="0"/>
              </a:rPr>
              <a:t>provided, </a:t>
            </a:r>
            <a:r>
              <a:rPr lang="en-US" sz="1600" dirty="0">
                <a:latin typeface="Calibri" pitchFamily="34" charset="0"/>
                <a:cs typeface="Calibri" pitchFamily="34" charset="0"/>
              </a:rPr>
              <a:t>adoption of water standards more </a:t>
            </a:r>
            <a:r>
              <a:rPr lang="en-US" sz="1600" dirty="0" smtClean="0">
                <a:latin typeface="Calibri" pitchFamily="34" charset="0"/>
                <a:cs typeface="Calibri" pitchFamily="34" charset="0"/>
              </a:rPr>
              <a:t>restrictive </a:t>
            </a:r>
            <a:r>
              <a:rPr lang="en-US" sz="1600" dirty="0">
                <a:latin typeface="Calibri" pitchFamily="34" charset="0"/>
                <a:cs typeface="Calibri" pitchFamily="34" charset="0"/>
              </a:rPr>
              <a:t>than federal standards </a:t>
            </a:r>
            <a:r>
              <a:rPr lang="en-US" sz="1600" dirty="0" smtClean="0">
                <a:latin typeface="Calibri" pitchFamily="34" charset="0"/>
                <a:cs typeface="Calibri" pitchFamily="34" charset="0"/>
              </a:rPr>
              <a:t>prohibited</a:t>
            </a:r>
            <a:r>
              <a:rPr lang="en-US" sz="1600" dirty="0">
                <a:latin typeface="Calibri" pitchFamily="34" charset="0"/>
                <a:cs typeface="Calibri" pitchFamily="34" charset="0"/>
              </a:rPr>
              <a:t>, </a:t>
            </a:r>
            <a:endParaRPr lang="en-US" sz="1600" dirty="0" smtClean="0">
              <a:latin typeface="Calibri" pitchFamily="34" charset="0"/>
              <a:cs typeface="Calibri" pitchFamily="34" charset="0"/>
            </a:endParaRPr>
          </a:p>
          <a:p>
            <a:pPr algn="just"/>
            <a:r>
              <a:rPr lang="en-US" sz="1600" dirty="0" smtClean="0">
                <a:latin typeface="Calibri" pitchFamily="34" charset="0"/>
                <a:cs typeface="Calibri" pitchFamily="34" charset="0"/>
              </a:rPr>
              <a:t>deposit </a:t>
            </a:r>
            <a:r>
              <a:rPr lang="en-US" sz="1600" dirty="0">
                <a:latin typeface="Calibri" pitchFamily="34" charset="0"/>
                <a:cs typeface="Calibri" pitchFamily="34" charset="0"/>
              </a:rPr>
              <a:t>of monetary penalties </a:t>
            </a:r>
            <a:r>
              <a:rPr lang="en-US" sz="1600" dirty="0" smtClean="0">
                <a:latin typeface="Calibri" pitchFamily="34" charset="0"/>
                <a:cs typeface="Calibri" pitchFamily="34" charset="0"/>
              </a:rPr>
              <a:t>from </a:t>
            </a:r>
            <a:r>
              <a:rPr lang="en-US" sz="1600" dirty="0">
                <a:latin typeface="Calibri" pitchFamily="34" charset="0"/>
                <a:cs typeface="Calibri" pitchFamily="34" charset="0"/>
              </a:rPr>
              <a:t>environmental violations </a:t>
            </a:r>
            <a:r>
              <a:rPr lang="en-US" sz="1600" dirty="0" smtClean="0">
                <a:latin typeface="Calibri" pitchFamily="34" charset="0"/>
                <a:cs typeface="Calibri" pitchFamily="34" charset="0"/>
              </a:rPr>
              <a:t>required </a:t>
            </a:r>
            <a:r>
              <a:rPr lang="en-US" sz="1600" dirty="0">
                <a:latin typeface="Calibri" pitchFamily="34" charset="0"/>
                <a:cs typeface="Calibri" pitchFamily="34" charset="0"/>
              </a:rPr>
              <a:t>to be </a:t>
            </a:r>
            <a:r>
              <a:rPr lang="en-US" sz="1600" dirty="0" smtClean="0">
                <a:latin typeface="Calibri" pitchFamily="34" charset="0"/>
                <a:cs typeface="Calibri" pitchFamily="34" charset="0"/>
              </a:rPr>
              <a:t>redirected </a:t>
            </a:r>
            <a:r>
              <a:rPr lang="en-US" sz="1600" dirty="0">
                <a:latin typeface="Calibri" pitchFamily="34" charset="0"/>
                <a:cs typeface="Calibri" pitchFamily="34" charset="0"/>
              </a:rPr>
              <a:t>to general fund, </a:t>
            </a:r>
            <a:r>
              <a:rPr lang="en-US" sz="1600" dirty="0" smtClean="0">
                <a:latin typeface="Calibri" pitchFamily="34" charset="0"/>
                <a:cs typeface="Calibri" pitchFamily="34" charset="0"/>
              </a:rPr>
              <a:t>citizen's </a:t>
            </a:r>
            <a:r>
              <a:rPr lang="en-US" sz="1600" dirty="0">
                <a:latin typeface="Calibri" pitchFamily="34" charset="0"/>
                <a:cs typeface="Calibri" pitchFamily="34" charset="0"/>
              </a:rPr>
              <a:t>board created, and </a:t>
            </a:r>
            <a:r>
              <a:rPr lang="en-US" sz="1600" dirty="0" smtClean="0">
                <a:latin typeface="Calibri" pitchFamily="34" charset="0"/>
                <a:cs typeface="Calibri" pitchFamily="34" charset="0"/>
              </a:rPr>
              <a:t>environmental </a:t>
            </a:r>
            <a:r>
              <a:rPr lang="en-US" sz="1600" dirty="0">
                <a:latin typeface="Calibri" pitchFamily="34" charset="0"/>
                <a:cs typeface="Calibri" pitchFamily="34" charset="0"/>
              </a:rPr>
              <a:t>review content requirements modified</a:t>
            </a:r>
            <a:r>
              <a:rPr lang="en-US" sz="1600" dirty="0" smtClean="0">
                <a:latin typeface="Calibri" pitchFamily="34" charset="0"/>
                <a:cs typeface="Calibri" pitchFamily="34" charset="0"/>
              </a:rPr>
              <a:t>.</a:t>
            </a:r>
          </a:p>
          <a:p>
            <a:pPr algn="just"/>
            <a:endParaRPr lang="en-US" sz="1600" dirty="0" smtClean="0">
              <a:latin typeface="Calibri" pitchFamily="34" charset="0"/>
              <a:cs typeface="Calibri" pitchFamily="34" charset="0"/>
            </a:endParaRPr>
          </a:p>
          <a:p>
            <a:pPr algn="just"/>
            <a:r>
              <a:rPr lang="en-US" sz="1600" dirty="0" smtClean="0">
                <a:latin typeface="Calibri" pitchFamily="34" charset="0"/>
                <a:cs typeface="Calibri" pitchFamily="34" charset="0"/>
              </a:rPr>
              <a:t>HF 2202 / SF 1857</a:t>
            </a:r>
            <a:r>
              <a:rPr lang="en-US" sz="1600" dirty="0">
                <a:latin typeface="Calibri" pitchFamily="34" charset="0"/>
                <a:cs typeface="Calibri" pitchFamily="34" charset="0"/>
              </a:rPr>
              <a:t>: Boundary Waters Canoe Area Wilderness state land  </a:t>
            </a:r>
            <a:r>
              <a:rPr lang="en-US" sz="1600" dirty="0" smtClean="0">
                <a:latin typeface="Calibri" pitchFamily="34" charset="0"/>
                <a:cs typeface="Calibri" pitchFamily="34" charset="0"/>
              </a:rPr>
              <a:t>expedited </a:t>
            </a:r>
            <a:r>
              <a:rPr lang="en-US" sz="1600" dirty="0">
                <a:latin typeface="Calibri" pitchFamily="34" charset="0"/>
                <a:cs typeface="Calibri" pitchFamily="34" charset="0"/>
              </a:rPr>
              <a:t>exchange, condemnation, and private sale </a:t>
            </a:r>
            <a:r>
              <a:rPr lang="en-US" sz="1600" dirty="0" smtClean="0">
                <a:latin typeface="Calibri" pitchFamily="34" charset="0"/>
                <a:cs typeface="Calibri" pitchFamily="34" charset="0"/>
              </a:rPr>
              <a:t>provided.</a:t>
            </a:r>
          </a:p>
          <a:p>
            <a:pPr algn="just"/>
            <a:endParaRPr lang="en-US" sz="1600" dirty="0" smtClean="0">
              <a:latin typeface="Calibri" pitchFamily="34" charset="0"/>
              <a:cs typeface="Calibri" pitchFamily="34" charset="0"/>
            </a:endParaRPr>
          </a:p>
          <a:p>
            <a:pPr algn="just"/>
            <a:r>
              <a:rPr lang="en-US" sz="1600" dirty="0" smtClean="0">
                <a:latin typeface="Calibri" pitchFamily="34" charset="0"/>
                <a:cs typeface="Calibri" pitchFamily="34" charset="0"/>
              </a:rPr>
              <a:t>HF </a:t>
            </a:r>
            <a:r>
              <a:rPr lang="en-US" sz="1600" dirty="0">
                <a:latin typeface="Calibri" pitchFamily="34" charset="0"/>
                <a:cs typeface="Calibri" pitchFamily="34" charset="0"/>
              </a:rPr>
              <a:t>2393/ SF 2042: Wetland Conservation Act </a:t>
            </a:r>
            <a:r>
              <a:rPr lang="en-US" sz="1600" dirty="0" smtClean="0">
                <a:latin typeface="Calibri" pitchFamily="34" charset="0"/>
                <a:cs typeface="Calibri" pitchFamily="34" charset="0"/>
              </a:rPr>
              <a:t>modified.</a:t>
            </a:r>
          </a:p>
          <a:p>
            <a:pPr algn="just"/>
            <a:endParaRPr lang="en-US" sz="1600" dirty="0" smtClean="0">
              <a:latin typeface="Calibri" pitchFamily="34" charset="0"/>
              <a:cs typeface="Calibri" pitchFamily="34" charset="0"/>
            </a:endParaRPr>
          </a:p>
          <a:p>
            <a:pPr algn="just"/>
            <a:r>
              <a:rPr lang="en-US" sz="1600" dirty="0" smtClean="0">
                <a:latin typeface="Calibri" pitchFamily="34" charset="0"/>
                <a:cs typeface="Calibri" pitchFamily="34" charset="0"/>
              </a:rPr>
              <a:t>HF </a:t>
            </a:r>
            <a:r>
              <a:rPr lang="en-US" sz="1600" dirty="0">
                <a:latin typeface="Calibri" pitchFamily="34" charset="0"/>
                <a:cs typeface="Calibri" pitchFamily="34" charset="0"/>
              </a:rPr>
              <a:t>0389 / SF 0270: Interim zoning provided, and municipal development land </a:t>
            </a:r>
            <a:r>
              <a:rPr lang="en-US" sz="1600" dirty="0" smtClean="0">
                <a:latin typeface="Calibri" pitchFamily="34" charset="0"/>
                <a:cs typeface="Calibri" pitchFamily="34" charset="0"/>
              </a:rPr>
              <a:t>dedication </a:t>
            </a:r>
            <a:r>
              <a:rPr lang="en-US" sz="1600" dirty="0">
                <a:latin typeface="Calibri" pitchFamily="34" charset="0"/>
                <a:cs typeface="Calibri" pitchFamily="34" charset="0"/>
              </a:rPr>
              <a:t>and fees provided</a:t>
            </a:r>
            <a:r>
              <a:rPr lang="en-US" dirty="0" smtClean="0">
                <a:latin typeface="Calibri" pitchFamily="34" charset="0"/>
                <a:cs typeface="Calibri" pitchFamily="34" charset="0"/>
              </a:rPr>
              <a:t>.</a:t>
            </a: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76195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9779" y="381000"/>
            <a:ext cx="2238459" cy="1936267"/>
          </a:xfrm>
          <a:prstGeom prst="rect">
            <a:avLst/>
          </a:prstGeom>
        </p:spPr>
      </p:pic>
      <p:sp>
        <p:nvSpPr>
          <p:cNvPr id="4" name="TextBox 3"/>
          <p:cNvSpPr txBox="1"/>
          <p:nvPr/>
        </p:nvSpPr>
        <p:spPr>
          <a:xfrm>
            <a:off x="4343400" y="2321049"/>
            <a:ext cx="1495922" cy="261610"/>
          </a:xfrm>
          <a:prstGeom prst="rect">
            <a:avLst/>
          </a:prstGeom>
          <a:noFill/>
        </p:spPr>
        <p:txBody>
          <a:bodyPr wrap="none" rtlCol="0">
            <a:spAutoFit/>
          </a:bodyPr>
          <a:lstStyle/>
          <a:p>
            <a:r>
              <a:rPr lang="en-US" sz="1100" dirty="0" smtClean="0">
                <a:latin typeface="Calibri" pitchFamily="34" charset="0"/>
                <a:cs typeface="Calibri" pitchFamily="34" charset="0"/>
              </a:rPr>
              <a:t>AMD at Ely, Minnesota</a:t>
            </a:r>
            <a:endParaRPr lang="en-US" sz="1100" dirty="0">
              <a:latin typeface="Calibri" pitchFamily="34" charset="0"/>
              <a:cs typeface="Calibri" pitchFamily="34" charset="0"/>
            </a:endParaRPr>
          </a:p>
        </p:txBody>
      </p:sp>
      <p:sp>
        <p:nvSpPr>
          <p:cNvPr id="5" name="TextBox 4"/>
          <p:cNvSpPr txBox="1"/>
          <p:nvPr/>
        </p:nvSpPr>
        <p:spPr>
          <a:xfrm>
            <a:off x="3143032" y="2582659"/>
            <a:ext cx="2625206" cy="461665"/>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2400" dirty="0" smtClean="0">
                <a:latin typeface="Calibri" pitchFamily="34" charset="0"/>
                <a:cs typeface="Calibri" pitchFamily="34" charset="0"/>
              </a:rPr>
              <a:t>Acid Mine Drainage</a:t>
            </a:r>
            <a:endParaRPr lang="en-US" sz="2400" dirty="0">
              <a:latin typeface="Calibri" pitchFamily="34" charset="0"/>
              <a:cs typeface="Calibri" pitchFamily="34" charset="0"/>
            </a:endParaRPr>
          </a:p>
        </p:txBody>
      </p:sp>
      <p:sp>
        <p:nvSpPr>
          <p:cNvPr id="7" name="TextBox 6"/>
          <p:cNvSpPr txBox="1"/>
          <p:nvPr/>
        </p:nvSpPr>
        <p:spPr>
          <a:xfrm>
            <a:off x="247649" y="3162300"/>
            <a:ext cx="8458202" cy="2862322"/>
          </a:xfrm>
          <a:prstGeom prst="rect">
            <a:avLst/>
          </a:prstGeom>
          <a:noFill/>
        </p:spPr>
        <p:txBody>
          <a:bodyPr wrap="square" rtlCol="0">
            <a:spAutoFit/>
          </a:bodyPr>
          <a:lstStyle/>
          <a:p>
            <a:pPr algn="just"/>
            <a:r>
              <a:rPr lang="en-US" dirty="0">
                <a:latin typeface="Calibri" pitchFamily="34" charset="0"/>
                <a:cs typeface="Calibri" pitchFamily="34" charset="0"/>
              </a:rPr>
              <a:t>Sulfide ores are ores containing heavy metals (such as copper or nickel) that are bonded to </a:t>
            </a:r>
            <a:r>
              <a:rPr lang="en-US" dirty="0" smtClean="0">
                <a:latin typeface="Calibri" pitchFamily="34" charset="0"/>
                <a:cs typeface="Calibri" pitchFamily="34" charset="0"/>
              </a:rPr>
              <a:t>sulfur</a:t>
            </a:r>
            <a:r>
              <a:rPr lang="en-US" dirty="0">
                <a:latin typeface="Calibri" pitchFamily="34" charset="0"/>
                <a:cs typeface="Calibri" pitchFamily="34" charset="0"/>
              </a:rPr>
              <a:t>, forming sulfur minerals. When exposed to air and moisture, a chemical reaction </a:t>
            </a:r>
            <a:endParaRPr lang="en-US" dirty="0" smtClean="0">
              <a:latin typeface="Calibri" pitchFamily="34" charset="0"/>
              <a:cs typeface="Calibri" pitchFamily="34" charset="0"/>
            </a:endParaRPr>
          </a:p>
          <a:p>
            <a:pPr algn="just"/>
            <a:r>
              <a:rPr lang="en-US" dirty="0" smtClean="0">
                <a:latin typeface="Calibri" pitchFamily="34" charset="0"/>
                <a:cs typeface="Calibri" pitchFamily="34" charset="0"/>
              </a:rPr>
              <a:t>generates </a:t>
            </a:r>
            <a:r>
              <a:rPr lang="en-US" dirty="0">
                <a:latin typeface="Calibri" pitchFamily="34" charset="0"/>
                <a:cs typeface="Calibri" pitchFamily="34" charset="0"/>
              </a:rPr>
              <a:t>sulfuric acid that can be leach into the surrounding environment and cause the </a:t>
            </a:r>
            <a:r>
              <a:rPr lang="en-US" dirty="0" smtClean="0">
                <a:latin typeface="Calibri" pitchFamily="34" charset="0"/>
                <a:cs typeface="Calibri" pitchFamily="34" charset="0"/>
              </a:rPr>
              <a:t>release </a:t>
            </a:r>
            <a:r>
              <a:rPr lang="en-US" dirty="0">
                <a:latin typeface="Calibri" pitchFamily="34" charset="0"/>
                <a:cs typeface="Calibri" pitchFamily="34" charset="0"/>
              </a:rPr>
              <a:t>of the metals into streams and lakes at levels that are toxic to fish and other aquatic </a:t>
            </a:r>
            <a:r>
              <a:rPr lang="en-US" dirty="0" smtClean="0">
                <a:latin typeface="Calibri" pitchFamily="34" charset="0"/>
                <a:cs typeface="Calibri" pitchFamily="34" charset="0"/>
              </a:rPr>
              <a:t>life</a:t>
            </a:r>
            <a:r>
              <a:rPr lang="en-US" dirty="0">
                <a:latin typeface="Calibri" pitchFamily="34" charset="0"/>
                <a:cs typeface="Calibri" pitchFamily="34" charset="0"/>
              </a:rPr>
              <a:t>. This phenomenon is known as Acid Mine Drainage (AMD</a:t>
            </a:r>
            <a:r>
              <a:rPr lang="en-US" dirty="0" smtClean="0">
                <a:latin typeface="Calibri" pitchFamily="34" charset="0"/>
                <a:cs typeface="Calibri" pitchFamily="34" charset="0"/>
              </a:rPr>
              <a:t>).</a:t>
            </a:r>
          </a:p>
          <a:p>
            <a:pPr algn="just"/>
            <a:endParaRPr lang="en-US" dirty="0" smtClean="0">
              <a:latin typeface="Calibri" pitchFamily="34" charset="0"/>
              <a:cs typeface="Calibri" pitchFamily="34" charset="0"/>
            </a:endParaRPr>
          </a:p>
          <a:p>
            <a:pPr algn="just"/>
            <a:r>
              <a:rPr lang="en-US" dirty="0" smtClean="0">
                <a:latin typeface="Calibri" pitchFamily="34" charset="0"/>
                <a:cs typeface="Calibri" pitchFamily="34" charset="0"/>
              </a:rPr>
              <a:t>In </a:t>
            </a:r>
            <a:r>
              <a:rPr lang="en-US" dirty="0">
                <a:latin typeface="Calibri" pitchFamily="34" charset="0"/>
                <a:cs typeface="Calibri" pitchFamily="34" charset="0"/>
              </a:rPr>
              <a:t>a surface mine…mining leaves huge piles of waste rock and a huge pit exposed to the </a:t>
            </a:r>
            <a:r>
              <a:rPr lang="en-US" dirty="0" smtClean="0">
                <a:latin typeface="Calibri" pitchFamily="34" charset="0"/>
                <a:cs typeface="Calibri" pitchFamily="34" charset="0"/>
              </a:rPr>
              <a:t>elements</a:t>
            </a:r>
            <a:r>
              <a:rPr lang="en-US" dirty="0">
                <a:latin typeface="Calibri" pitchFamily="34" charset="0"/>
                <a:cs typeface="Calibri" pitchFamily="34" charset="0"/>
              </a:rPr>
              <a:t>. Like the ore that has been removed, the waste rock and the pit walls contain </a:t>
            </a:r>
            <a:r>
              <a:rPr lang="en-US" dirty="0" smtClean="0">
                <a:latin typeface="Calibri" pitchFamily="34" charset="0"/>
                <a:cs typeface="Calibri" pitchFamily="34" charset="0"/>
              </a:rPr>
              <a:t>sulfide </a:t>
            </a:r>
            <a:r>
              <a:rPr lang="en-US" dirty="0">
                <a:latin typeface="Calibri" pitchFamily="34" charset="0"/>
                <a:cs typeface="Calibri" pitchFamily="34" charset="0"/>
              </a:rPr>
              <a:t>materials. The potential for AMD and for contamination of surface </a:t>
            </a:r>
            <a:r>
              <a:rPr lang="en-US" dirty="0" smtClean="0">
                <a:latin typeface="Calibri" pitchFamily="34" charset="0"/>
                <a:cs typeface="Calibri" pitchFamily="34" charset="0"/>
              </a:rPr>
              <a:t>and groundwater by </a:t>
            </a:r>
            <a:r>
              <a:rPr lang="en-US" dirty="0">
                <a:latin typeface="Calibri" pitchFamily="34" charset="0"/>
                <a:cs typeface="Calibri" pitchFamily="34" charset="0"/>
              </a:rPr>
              <a:t>heavy metals remains for centuries.</a:t>
            </a:r>
          </a:p>
        </p:txBody>
      </p:sp>
    </p:spTree>
    <p:extLst>
      <p:ext uri="{BB962C8B-B14F-4D97-AF65-F5344CB8AC3E}">
        <p14:creationId xmlns:p14="http://schemas.microsoft.com/office/powerpoint/2010/main" val="3822669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59" y="990600"/>
            <a:ext cx="8744510" cy="5047536"/>
          </a:xfrm>
          <a:prstGeom prst="rect">
            <a:avLst/>
          </a:prstGeom>
          <a:noFill/>
        </p:spPr>
        <p:txBody>
          <a:bodyPr wrap="none" rtlCol="0">
            <a:spAutoFit/>
          </a:bodyPr>
          <a:lstStyle/>
          <a:p>
            <a:pPr lvl="0"/>
            <a:r>
              <a:rPr lang="en-US" dirty="0">
                <a:latin typeface="Calibri" pitchFamily="34" charset="0"/>
                <a:cs typeface="Calibri" pitchFamily="34" charset="0"/>
              </a:rPr>
              <a:t>Polymet is a foreign, Canadian extractive resource entity backed by Swiss  </a:t>
            </a:r>
            <a:r>
              <a:rPr lang="en-US" dirty="0" smtClean="0">
                <a:latin typeface="Calibri" pitchFamily="34" charset="0"/>
                <a:cs typeface="Calibri" pitchFamily="34" charset="0"/>
              </a:rPr>
              <a:t>multinational </a:t>
            </a:r>
          </a:p>
          <a:p>
            <a:pPr lvl="0"/>
            <a:r>
              <a:rPr lang="en-US" dirty="0" smtClean="0">
                <a:latin typeface="Calibri" pitchFamily="34" charset="0"/>
                <a:cs typeface="Calibri" pitchFamily="34" charset="0"/>
              </a:rPr>
              <a:t>Glencore</a:t>
            </a:r>
            <a:r>
              <a:rPr lang="en-US" dirty="0">
                <a:latin typeface="Calibri" pitchFamily="34" charset="0"/>
                <a:cs typeface="Calibri" pitchFamily="34" charset="0"/>
              </a:rPr>
              <a:t>. Glencore </a:t>
            </a:r>
            <a:r>
              <a:rPr lang="en-US" dirty="0" smtClean="0">
                <a:latin typeface="Calibri" pitchFamily="34" charset="0"/>
                <a:cs typeface="Calibri" pitchFamily="34" charset="0"/>
              </a:rPr>
              <a:t>has </a:t>
            </a:r>
            <a:r>
              <a:rPr lang="en-US" dirty="0">
                <a:latin typeface="Calibri" pitchFamily="34" charset="0"/>
                <a:cs typeface="Calibri" pitchFamily="34" charset="0"/>
              </a:rPr>
              <a:t>been cited for human rights abuses </a:t>
            </a:r>
            <a:r>
              <a:rPr lang="en-US" dirty="0" smtClean="0">
                <a:latin typeface="Calibri" pitchFamily="34" charset="0"/>
                <a:cs typeface="Calibri" pitchFamily="34" charset="0"/>
              </a:rPr>
              <a:t>in </a:t>
            </a:r>
            <a:r>
              <a:rPr lang="en-US" dirty="0">
                <a:latin typeface="Calibri" pitchFamily="34" charset="0"/>
                <a:cs typeface="Calibri" pitchFamily="34" charset="0"/>
              </a:rPr>
              <a:t>the Congo and Columbia. </a:t>
            </a:r>
            <a:endParaRPr lang="en-US" dirty="0" smtClean="0">
              <a:latin typeface="Calibri" pitchFamily="34" charset="0"/>
              <a:cs typeface="Calibri" pitchFamily="34" charset="0"/>
            </a:endParaRPr>
          </a:p>
          <a:p>
            <a:pPr lvl="0"/>
            <a:r>
              <a:rPr lang="en-US" dirty="0" smtClean="0">
                <a:latin typeface="Calibri" pitchFamily="34" charset="0"/>
                <a:cs typeface="Calibri" pitchFamily="34" charset="0"/>
              </a:rPr>
              <a:t>Glencore </a:t>
            </a:r>
            <a:r>
              <a:rPr lang="en-US" dirty="0">
                <a:latin typeface="Calibri" pitchFamily="34" charset="0"/>
                <a:cs typeface="Calibri" pitchFamily="34" charset="0"/>
              </a:rPr>
              <a:t>currently owns about a quarter of </a:t>
            </a:r>
            <a:r>
              <a:rPr lang="en-US" dirty="0" smtClean="0">
                <a:latin typeface="Calibri" pitchFamily="34" charset="0"/>
                <a:cs typeface="Calibri" pitchFamily="34" charset="0"/>
              </a:rPr>
              <a:t>PolyMet </a:t>
            </a:r>
            <a:r>
              <a:rPr lang="en-US" dirty="0">
                <a:latin typeface="Calibri" pitchFamily="34" charset="0"/>
                <a:cs typeface="Calibri" pitchFamily="34" charset="0"/>
              </a:rPr>
              <a:t>stock. Most of the copper from </a:t>
            </a:r>
            <a:endParaRPr lang="en-US" dirty="0" smtClean="0">
              <a:latin typeface="Calibri" pitchFamily="34" charset="0"/>
              <a:cs typeface="Calibri" pitchFamily="34" charset="0"/>
            </a:endParaRPr>
          </a:p>
          <a:p>
            <a:pPr lvl="0"/>
            <a:r>
              <a:rPr lang="en-US" dirty="0" smtClean="0">
                <a:latin typeface="Calibri" pitchFamily="34" charset="0"/>
                <a:cs typeface="Calibri" pitchFamily="34" charset="0"/>
              </a:rPr>
              <a:t>PolyMet’s </a:t>
            </a:r>
            <a:r>
              <a:rPr lang="en-US" dirty="0">
                <a:latin typeface="Calibri" pitchFamily="34" charset="0"/>
                <a:cs typeface="Calibri" pitchFamily="34" charset="0"/>
              </a:rPr>
              <a:t>mine will be exported to </a:t>
            </a:r>
            <a:r>
              <a:rPr lang="en-US" dirty="0" smtClean="0">
                <a:latin typeface="Calibri" pitchFamily="34" charset="0"/>
                <a:cs typeface="Calibri" pitchFamily="34" charset="0"/>
              </a:rPr>
              <a:t>China.</a:t>
            </a:r>
          </a:p>
          <a:p>
            <a:pPr lvl="0"/>
            <a:endParaRPr lang="en-US" sz="1400" b="1" dirty="0">
              <a:latin typeface="Calibri" pitchFamily="34" charset="0"/>
              <a:cs typeface="Calibri" pitchFamily="34" charset="0"/>
            </a:endParaRPr>
          </a:p>
          <a:p>
            <a:pPr lvl="0"/>
            <a:r>
              <a:rPr lang="en-US" dirty="0">
                <a:latin typeface="Calibri" pitchFamily="34" charset="0"/>
                <a:cs typeface="Calibri" pitchFamily="34" charset="0"/>
              </a:rPr>
              <a:t>EPA: “According to [PolyMet’s) DEIS [Draft Environmental Impact Study], </a:t>
            </a:r>
            <a:r>
              <a:rPr lang="en-US" dirty="0" smtClean="0">
                <a:latin typeface="Calibri" pitchFamily="34" charset="0"/>
                <a:cs typeface="Calibri" pitchFamily="34" charset="0"/>
              </a:rPr>
              <a:t>all </a:t>
            </a:r>
            <a:r>
              <a:rPr lang="en-US" dirty="0">
                <a:latin typeface="Calibri" pitchFamily="34" charset="0"/>
                <a:cs typeface="Calibri" pitchFamily="34" charset="0"/>
              </a:rPr>
              <a:t>waste rock at </a:t>
            </a:r>
            <a:endParaRPr lang="en-US" dirty="0" smtClean="0">
              <a:latin typeface="Calibri" pitchFamily="34" charset="0"/>
              <a:cs typeface="Calibri" pitchFamily="34" charset="0"/>
            </a:endParaRPr>
          </a:p>
          <a:p>
            <a:pPr lvl="0"/>
            <a:r>
              <a:rPr lang="en-US" dirty="0" smtClean="0">
                <a:latin typeface="Calibri" pitchFamily="34" charset="0"/>
                <a:cs typeface="Calibri" pitchFamily="34" charset="0"/>
              </a:rPr>
              <a:t>the </a:t>
            </a:r>
            <a:r>
              <a:rPr lang="en-US" dirty="0">
                <a:latin typeface="Calibri" pitchFamily="34" charset="0"/>
                <a:cs typeface="Calibri" pitchFamily="34" charset="0"/>
              </a:rPr>
              <a:t>site is acid generating, </a:t>
            </a:r>
            <a:r>
              <a:rPr lang="en-US" dirty="0" smtClean="0">
                <a:latin typeface="Calibri" pitchFamily="34" charset="0"/>
                <a:cs typeface="Calibri" pitchFamily="34" charset="0"/>
              </a:rPr>
              <a:t>and </a:t>
            </a:r>
            <a:r>
              <a:rPr lang="en-US" dirty="0">
                <a:latin typeface="Calibri" pitchFamily="34" charset="0"/>
                <a:cs typeface="Calibri" pitchFamily="34" charset="0"/>
              </a:rPr>
              <a:t>acidic water moving through </a:t>
            </a:r>
            <a:r>
              <a:rPr lang="en-US" dirty="0" smtClean="0">
                <a:latin typeface="Calibri" pitchFamily="34" charset="0"/>
                <a:cs typeface="Calibri" pitchFamily="34" charset="0"/>
              </a:rPr>
              <a:t>waste </a:t>
            </a:r>
            <a:r>
              <a:rPr lang="en-US" dirty="0">
                <a:latin typeface="Calibri" pitchFamily="34" charset="0"/>
                <a:cs typeface="Calibri" pitchFamily="34" charset="0"/>
              </a:rPr>
              <a:t>rock and tailings will </a:t>
            </a:r>
            <a:endParaRPr lang="en-US" dirty="0" smtClean="0">
              <a:latin typeface="Calibri" pitchFamily="34" charset="0"/>
              <a:cs typeface="Calibri" pitchFamily="34" charset="0"/>
            </a:endParaRPr>
          </a:p>
          <a:p>
            <a:pPr lvl="0"/>
            <a:r>
              <a:rPr lang="en-US" dirty="0" smtClean="0">
                <a:latin typeface="Calibri" pitchFamily="34" charset="0"/>
                <a:cs typeface="Calibri" pitchFamily="34" charset="0"/>
              </a:rPr>
              <a:t>mobilize </a:t>
            </a:r>
            <a:r>
              <a:rPr lang="en-US" dirty="0">
                <a:latin typeface="Calibri" pitchFamily="34" charset="0"/>
                <a:cs typeface="Calibri" pitchFamily="34" charset="0"/>
              </a:rPr>
              <a:t>metals and sulfates, leaching them into </a:t>
            </a:r>
            <a:r>
              <a:rPr lang="en-US" dirty="0" smtClean="0">
                <a:latin typeface="Calibri" pitchFamily="34" charset="0"/>
                <a:cs typeface="Calibri" pitchFamily="34" charset="0"/>
              </a:rPr>
              <a:t>groundwater </a:t>
            </a:r>
            <a:r>
              <a:rPr lang="en-US" dirty="0">
                <a:latin typeface="Calibri" pitchFamily="34" charset="0"/>
                <a:cs typeface="Calibri" pitchFamily="34" charset="0"/>
              </a:rPr>
              <a:t>and surface water…based </a:t>
            </a:r>
            <a:endParaRPr lang="en-US" dirty="0" smtClean="0">
              <a:latin typeface="Calibri" pitchFamily="34" charset="0"/>
              <a:cs typeface="Calibri" pitchFamily="34" charset="0"/>
            </a:endParaRPr>
          </a:p>
          <a:p>
            <a:pPr lvl="0"/>
            <a:r>
              <a:rPr lang="en-US" dirty="0" smtClean="0">
                <a:latin typeface="Calibri" pitchFamily="34" charset="0"/>
                <a:cs typeface="Calibri" pitchFamily="34" charset="0"/>
              </a:rPr>
              <a:t>on </a:t>
            </a:r>
            <a:r>
              <a:rPr lang="en-US" dirty="0">
                <a:latin typeface="Calibri" pitchFamily="34" charset="0"/>
                <a:cs typeface="Calibri" pitchFamily="34" charset="0"/>
              </a:rPr>
              <a:t>our review of the DEIS, EPA has </a:t>
            </a:r>
            <a:r>
              <a:rPr lang="en-US" dirty="0" smtClean="0">
                <a:latin typeface="Calibri" pitchFamily="34" charset="0"/>
                <a:cs typeface="Calibri" pitchFamily="34" charset="0"/>
              </a:rPr>
              <a:t>rated </a:t>
            </a:r>
            <a:r>
              <a:rPr lang="en-US" dirty="0">
                <a:latin typeface="Calibri" pitchFamily="34" charset="0"/>
                <a:cs typeface="Calibri" pitchFamily="34" charset="0"/>
              </a:rPr>
              <a:t>the DEIS as environmentally </a:t>
            </a:r>
            <a:r>
              <a:rPr lang="en-US" dirty="0" smtClean="0">
                <a:latin typeface="Calibri" pitchFamily="34" charset="0"/>
                <a:cs typeface="Calibri" pitchFamily="34" charset="0"/>
              </a:rPr>
              <a:t>Unsatisfactory </a:t>
            </a:r>
            <a:r>
              <a:rPr lang="en-US" dirty="0">
                <a:latin typeface="Calibri" pitchFamily="34" charset="0"/>
                <a:cs typeface="Calibri" pitchFamily="34" charset="0"/>
              </a:rPr>
              <a:t>– </a:t>
            </a:r>
            <a:endParaRPr lang="en-US" dirty="0" smtClean="0">
              <a:latin typeface="Calibri" pitchFamily="34" charset="0"/>
              <a:cs typeface="Calibri" pitchFamily="34" charset="0"/>
            </a:endParaRPr>
          </a:p>
          <a:p>
            <a:pPr lvl="0"/>
            <a:r>
              <a:rPr lang="en-US" dirty="0" smtClean="0">
                <a:latin typeface="Calibri" pitchFamily="34" charset="0"/>
                <a:cs typeface="Calibri" pitchFamily="34" charset="0"/>
              </a:rPr>
              <a:t>Inadequate</a:t>
            </a:r>
            <a:r>
              <a:rPr lang="en-US" dirty="0">
                <a:latin typeface="Calibri" pitchFamily="34" charset="0"/>
                <a:cs typeface="Calibri" pitchFamily="34" charset="0"/>
              </a:rPr>
              <a:t>. </a:t>
            </a:r>
            <a:r>
              <a:rPr lang="en-US" dirty="0" smtClean="0">
                <a:latin typeface="Calibri" pitchFamily="34" charset="0"/>
                <a:cs typeface="Calibri" pitchFamily="34" charset="0"/>
              </a:rPr>
              <a:t>Environmentally </a:t>
            </a:r>
            <a:r>
              <a:rPr lang="en-US" dirty="0">
                <a:latin typeface="Calibri" pitchFamily="34" charset="0"/>
                <a:cs typeface="Calibri" pitchFamily="34" charset="0"/>
              </a:rPr>
              <a:t>Unsatisfactory (EU) indicates that our review has identified </a:t>
            </a:r>
            <a:endParaRPr lang="en-US" dirty="0" smtClean="0">
              <a:latin typeface="Calibri" pitchFamily="34" charset="0"/>
              <a:cs typeface="Calibri" pitchFamily="34" charset="0"/>
            </a:endParaRPr>
          </a:p>
          <a:p>
            <a:pPr lvl="0"/>
            <a:r>
              <a:rPr lang="en-US" dirty="0" smtClean="0">
                <a:latin typeface="Calibri" pitchFamily="34" charset="0"/>
                <a:cs typeface="Calibri" pitchFamily="34" charset="0"/>
              </a:rPr>
              <a:t>adverse </a:t>
            </a:r>
            <a:r>
              <a:rPr lang="en-US" dirty="0">
                <a:latin typeface="Calibri" pitchFamily="34" charset="0"/>
                <a:cs typeface="Calibri" pitchFamily="34" charset="0"/>
              </a:rPr>
              <a:t>environmental impacts that are of sufficient magnitude that EPA </a:t>
            </a:r>
            <a:r>
              <a:rPr lang="en-US" dirty="0" smtClean="0">
                <a:latin typeface="Calibri" pitchFamily="34" charset="0"/>
                <a:cs typeface="Calibri" pitchFamily="34" charset="0"/>
              </a:rPr>
              <a:t>believes </a:t>
            </a:r>
            <a:r>
              <a:rPr lang="en-US" dirty="0">
                <a:latin typeface="Calibri" pitchFamily="34" charset="0"/>
                <a:cs typeface="Calibri" pitchFamily="34" charset="0"/>
              </a:rPr>
              <a:t>that </a:t>
            </a:r>
            <a:endParaRPr lang="en-US" dirty="0" smtClean="0">
              <a:latin typeface="Calibri" pitchFamily="34" charset="0"/>
              <a:cs typeface="Calibri" pitchFamily="34" charset="0"/>
            </a:endParaRPr>
          </a:p>
          <a:p>
            <a:pPr lvl="0"/>
            <a:r>
              <a:rPr lang="en-US" dirty="0" smtClean="0">
                <a:latin typeface="Calibri" pitchFamily="34" charset="0"/>
                <a:cs typeface="Calibri" pitchFamily="34" charset="0"/>
              </a:rPr>
              <a:t>the </a:t>
            </a:r>
            <a:r>
              <a:rPr lang="en-US" dirty="0">
                <a:latin typeface="Calibri" pitchFamily="34" charset="0"/>
                <a:cs typeface="Calibri" pitchFamily="34" charset="0"/>
              </a:rPr>
              <a:t>proposed action must </a:t>
            </a:r>
            <a:r>
              <a:rPr lang="en-US" dirty="0" smtClean="0">
                <a:latin typeface="Calibri" pitchFamily="34" charset="0"/>
                <a:cs typeface="Calibri" pitchFamily="34" charset="0"/>
              </a:rPr>
              <a:t>not </a:t>
            </a:r>
            <a:r>
              <a:rPr lang="en-US" dirty="0">
                <a:latin typeface="Calibri" pitchFamily="34" charset="0"/>
                <a:cs typeface="Calibri" pitchFamily="34" charset="0"/>
              </a:rPr>
              <a:t>proceed as proposed.” </a:t>
            </a:r>
            <a:r>
              <a:rPr lang="en-US" dirty="0" smtClean="0">
                <a:latin typeface="Calibri" pitchFamily="34" charset="0"/>
                <a:cs typeface="Calibri" pitchFamily="34" charset="0"/>
              </a:rPr>
              <a:t>(</a:t>
            </a:r>
            <a:r>
              <a:rPr lang="en-US" dirty="0">
                <a:latin typeface="Calibri" pitchFamily="34" charset="0"/>
                <a:cs typeface="Calibri" pitchFamily="34" charset="0"/>
              </a:rPr>
              <a:t>EPA Letter / February 2010</a:t>
            </a:r>
            <a:r>
              <a:rPr lang="en-US" dirty="0" smtClean="0">
                <a:latin typeface="Calibri" pitchFamily="34" charset="0"/>
                <a:cs typeface="Calibri" pitchFamily="34" charset="0"/>
              </a:rPr>
              <a:t>)</a:t>
            </a:r>
          </a:p>
          <a:p>
            <a:pPr lvl="0"/>
            <a:endParaRPr lang="en-US" sz="1400" b="1" dirty="0">
              <a:latin typeface="Calibri" pitchFamily="34" charset="0"/>
              <a:cs typeface="Calibri" pitchFamily="34" charset="0"/>
            </a:endParaRPr>
          </a:p>
          <a:p>
            <a:pPr lvl="0"/>
            <a:r>
              <a:rPr lang="en-US" dirty="0">
                <a:latin typeface="Calibri" pitchFamily="34" charset="0"/>
                <a:cs typeface="Calibri" pitchFamily="34" charset="0"/>
              </a:rPr>
              <a:t>In the tribal response to PolyMet’s EIS, the three tribes involved -  </a:t>
            </a:r>
            <a:r>
              <a:rPr lang="en-US" dirty="0" smtClean="0">
                <a:latin typeface="Calibri" pitchFamily="34" charset="0"/>
                <a:cs typeface="Calibri" pitchFamily="34" charset="0"/>
              </a:rPr>
              <a:t>Bois </a:t>
            </a:r>
            <a:r>
              <a:rPr lang="en-US" dirty="0">
                <a:latin typeface="Calibri" pitchFamily="34" charset="0"/>
                <a:cs typeface="Calibri" pitchFamily="34" charset="0"/>
              </a:rPr>
              <a:t>Forte </a:t>
            </a:r>
            <a:r>
              <a:rPr lang="en-US" dirty="0" smtClean="0">
                <a:latin typeface="Calibri" pitchFamily="34" charset="0"/>
                <a:cs typeface="Calibri" pitchFamily="34" charset="0"/>
              </a:rPr>
              <a:t>Band, Fond </a:t>
            </a:r>
          </a:p>
          <a:p>
            <a:pPr lvl="0"/>
            <a:r>
              <a:rPr lang="en-US" dirty="0" smtClean="0">
                <a:latin typeface="Calibri" pitchFamily="34" charset="0"/>
                <a:cs typeface="Calibri" pitchFamily="34" charset="0"/>
              </a:rPr>
              <a:t>du </a:t>
            </a:r>
            <a:r>
              <a:rPr lang="en-US" dirty="0">
                <a:latin typeface="Calibri" pitchFamily="34" charset="0"/>
                <a:cs typeface="Calibri" pitchFamily="34" charset="0"/>
              </a:rPr>
              <a:t>Lac Band), and </a:t>
            </a:r>
            <a:r>
              <a:rPr lang="en-US" dirty="0" smtClean="0">
                <a:latin typeface="Calibri" pitchFamily="34" charset="0"/>
                <a:cs typeface="Calibri" pitchFamily="34" charset="0"/>
              </a:rPr>
              <a:t>Grand </a:t>
            </a:r>
            <a:r>
              <a:rPr lang="en-US" dirty="0">
                <a:latin typeface="Calibri" pitchFamily="34" charset="0"/>
                <a:cs typeface="Calibri" pitchFamily="34" charset="0"/>
              </a:rPr>
              <a:t>Portage Band) – cited incomplete and inadequate </a:t>
            </a:r>
            <a:r>
              <a:rPr lang="en-US" dirty="0" smtClean="0">
                <a:latin typeface="Calibri" pitchFamily="34" charset="0"/>
                <a:cs typeface="Calibri" pitchFamily="34" charset="0"/>
              </a:rPr>
              <a:t>areas </a:t>
            </a:r>
            <a:r>
              <a:rPr lang="en-US" dirty="0">
                <a:latin typeface="Calibri" pitchFamily="34" charset="0"/>
                <a:cs typeface="Calibri" pitchFamily="34" charset="0"/>
              </a:rPr>
              <a:t>of study </a:t>
            </a:r>
            <a:endParaRPr lang="en-US" dirty="0" smtClean="0">
              <a:latin typeface="Calibri" pitchFamily="34" charset="0"/>
              <a:cs typeface="Calibri" pitchFamily="34" charset="0"/>
            </a:endParaRPr>
          </a:p>
          <a:p>
            <a:pPr lvl="0"/>
            <a:r>
              <a:rPr lang="en-US" dirty="0" smtClean="0">
                <a:latin typeface="Calibri" pitchFamily="34" charset="0"/>
                <a:cs typeface="Calibri" pitchFamily="34" charset="0"/>
              </a:rPr>
              <a:t>and </a:t>
            </a:r>
            <a:r>
              <a:rPr lang="en-US" dirty="0">
                <a:latin typeface="Calibri" pitchFamily="34" charset="0"/>
                <a:cs typeface="Calibri" pitchFamily="34" charset="0"/>
              </a:rPr>
              <a:t>the EIS </a:t>
            </a:r>
            <a:r>
              <a:rPr lang="en-US" dirty="0" smtClean="0">
                <a:latin typeface="Calibri" pitchFamily="34" charset="0"/>
                <a:cs typeface="Calibri" pitchFamily="34" charset="0"/>
              </a:rPr>
              <a:t>didn’t </a:t>
            </a:r>
            <a:r>
              <a:rPr lang="en-US" dirty="0">
                <a:latin typeface="Calibri" pitchFamily="34" charset="0"/>
                <a:cs typeface="Calibri" pitchFamily="34" charset="0"/>
              </a:rPr>
              <a:t>meet state or federal </a:t>
            </a:r>
            <a:r>
              <a:rPr lang="en-US" dirty="0" smtClean="0">
                <a:latin typeface="Calibri" pitchFamily="34" charset="0"/>
                <a:cs typeface="Calibri" pitchFamily="34" charset="0"/>
              </a:rPr>
              <a:t>environmental </a:t>
            </a:r>
            <a:r>
              <a:rPr lang="en-US" dirty="0">
                <a:latin typeface="Calibri" pitchFamily="34" charset="0"/>
                <a:cs typeface="Calibri" pitchFamily="34" charset="0"/>
              </a:rPr>
              <a:t>laws.  The tribes also were adamant </a:t>
            </a:r>
            <a:endParaRPr lang="en-US" dirty="0" smtClean="0">
              <a:latin typeface="Calibri" pitchFamily="34" charset="0"/>
              <a:cs typeface="Calibri" pitchFamily="34" charset="0"/>
            </a:endParaRPr>
          </a:p>
          <a:p>
            <a:pPr lvl="0"/>
            <a:r>
              <a:rPr lang="en-US" dirty="0" smtClean="0">
                <a:latin typeface="Calibri" pitchFamily="34" charset="0"/>
                <a:cs typeface="Calibri" pitchFamily="34" charset="0"/>
              </a:rPr>
              <a:t>that the Wild </a:t>
            </a:r>
            <a:r>
              <a:rPr lang="en-US" dirty="0">
                <a:latin typeface="Calibri" pitchFamily="34" charset="0"/>
                <a:cs typeface="Calibri" pitchFamily="34" charset="0"/>
              </a:rPr>
              <a:t>Rice/Sulfate Standard be </a:t>
            </a:r>
            <a:r>
              <a:rPr lang="en-US" dirty="0" smtClean="0">
                <a:latin typeface="Calibri" pitchFamily="34" charset="0"/>
                <a:cs typeface="Calibri" pitchFamily="34" charset="0"/>
              </a:rPr>
              <a:t>maintained </a:t>
            </a:r>
            <a:r>
              <a:rPr lang="en-US" dirty="0">
                <a:latin typeface="Calibri" pitchFamily="34" charset="0"/>
                <a:cs typeface="Calibri" pitchFamily="34" charset="0"/>
              </a:rPr>
              <a:t>to </a:t>
            </a:r>
            <a:r>
              <a:rPr lang="en-US" dirty="0" smtClean="0">
                <a:latin typeface="Calibri" pitchFamily="34" charset="0"/>
                <a:cs typeface="Calibri" pitchFamily="34" charset="0"/>
              </a:rPr>
              <a:t>protect </a:t>
            </a:r>
            <a:r>
              <a:rPr lang="en-US" dirty="0">
                <a:latin typeface="Calibri" pitchFamily="34" charset="0"/>
                <a:cs typeface="Calibri" pitchFamily="34" charset="0"/>
              </a:rPr>
              <a:t>the manoomin. </a:t>
            </a:r>
            <a:endParaRPr lang="en-US" dirty="0" smtClean="0">
              <a:latin typeface="Calibri" pitchFamily="34" charset="0"/>
              <a:cs typeface="Calibri" pitchFamily="34" charset="0"/>
            </a:endParaRPr>
          </a:p>
          <a:p>
            <a:pPr lvl="0"/>
            <a:endParaRPr lang="en-US" sz="1200" b="1" dirty="0" smtClean="0"/>
          </a:p>
          <a:p>
            <a:pPr lvl="0"/>
            <a:endParaRPr lang="en-US" sz="1200" dirty="0"/>
          </a:p>
        </p:txBody>
      </p:sp>
      <p:sp>
        <p:nvSpPr>
          <p:cNvPr id="3" name="TextBox 2"/>
          <p:cNvSpPr txBox="1"/>
          <p:nvPr/>
        </p:nvSpPr>
        <p:spPr>
          <a:xfrm>
            <a:off x="3304570" y="300334"/>
            <a:ext cx="2674194" cy="461665"/>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2400" dirty="0" smtClean="0">
                <a:latin typeface="Calibri" pitchFamily="34" charset="0"/>
                <a:cs typeface="Calibri" pitchFamily="34" charset="0"/>
              </a:rPr>
              <a:t>Sulfide Mining FAQs</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2888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077200" cy="5940088"/>
          </a:xfrm>
          <a:prstGeom prst="rect">
            <a:avLst/>
          </a:prstGeom>
        </p:spPr>
        <p:txBody>
          <a:bodyPr wrap="square">
            <a:spAutoFit/>
          </a:bodyPr>
          <a:lstStyle/>
          <a:p>
            <a:pPr lvl="0" algn="just"/>
            <a:r>
              <a:rPr lang="en-US" dirty="0" smtClean="0">
                <a:latin typeface="Calibri" pitchFamily="34" charset="0"/>
                <a:cs typeface="Calibri" pitchFamily="34" charset="0"/>
              </a:rPr>
              <a:t>The </a:t>
            </a:r>
            <a:r>
              <a:rPr lang="en-US" dirty="0">
                <a:latin typeface="Calibri" pitchFamily="34" charset="0"/>
                <a:cs typeface="Calibri" pitchFamily="34" charset="0"/>
              </a:rPr>
              <a:t>proposed mine site is within the Superior National Forest, where open pit strip mining is not allowed. PolyMet </a:t>
            </a:r>
            <a:r>
              <a:rPr lang="en-US" dirty="0" smtClean="0">
                <a:latin typeface="Calibri" pitchFamily="34" charset="0"/>
                <a:cs typeface="Calibri" pitchFamily="34" charset="0"/>
              </a:rPr>
              <a:t>will </a:t>
            </a:r>
            <a:r>
              <a:rPr lang="en-US" dirty="0">
                <a:latin typeface="Calibri" pitchFamily="34" charset="0"/>
                <a:cs typeface="Calibri" pitchFamily="34" charset="0"/>
              </a:rPr>
              <a:t>take about 6,700 acres of public land from the Superior National Forest. Iron Range Resources provided </a:t>
            </a:r>
            <a:r>
              <a:rPr lang="en-US" dirty="0" smtClean="0">
                <a:latin typeface="Calibri" pitchFamily="34" charset="0"/>
                <a:cs typeface="Calibri" pitchFamily="34" charset="0"/>
              </a:rPr>
              <a:t>PolyMet </a:t>
            </a:r>
            <a:r>
              <a:rPr lang="en-US" dirty="0">
                <a:latin typeface="Calibri" pitchFamily="34" charset="0"/>
                <a:cs typeface="Calibri" pitchFamily="34" charset="0"/>
              </a:rPr>
              <a:t>with a $4 million loan to buy land that will, in turn, be swapped with Superior National Forest land. </a:t>
            </a:r>
          </a:p>
          <a:p>
            <a:pPr lvl="0" algn="just"/>
            <a:endParaRPr lang="en-US" sz="1400" b="1" dirty="0">
              <a:latin typeface="Calibri" pitchFamily="34" charset="0"/>
              <a:cs typeface="Calibri" pitchFamily="34" charset="0"/>
            </a:endParaRPr>
          </a:p>
          <a:p>
            <a:pPr lvl="0" algn="just"/>
            <a:r>
              <a:rPr lang="en-US" dirty="0">
                <a:latin typeface="Calibri" pitchFamily="34" charset="0"/>
                <a:cs typeface="Calibri" pitchFamily="34" charset="0"/>
              </a:rPr>
              <a:t>The mine will directly destroy more than 850 acres of high-quality wetlands with more than 650 additional acres of </a:t>
            </a:r>
            <a:r>
              <a:rPr lang="en-US" dirty="0" smtClean="0">
                <a:latin typeface="Calibri" pitchFamily="34" charset="0"/>
                <a:cs typeface="Calibri" pitchFamily="34" charset="0"/>
              </a:rPr>
              <a:t>wetlands </a:t>
            </a:r>
            <a:r>
              <a:rPr lang="en-US" dirty="0">
                <a:latin typeface="Calibri" pitchFamily="34" charset="0"/>
                <a:cs typeface="Calibri" pitchFamily="34" charset="0"/>
              </a:rPr>
              <a:t>indirectly impaired. The total wetlands impact would be more than 1,500 acres. The vast majority of the </a:t>
            </a:r>
            <a:r>
              <a:rPr lang="en-US" dirty="0" smtClean="0">
                <a:latin typeface="Calibri" pitchFamily="34" charset="0"/>
                <a:cs typeface="Calibri" pitchFamily="34" charset="0"/>
              </a:rPr>
              <a:t>required </a:t>
            </a:r>
            <a:r>
              <a:rPr lang="en-US" dirty="0">
                <a:latin typeface="Calibri" pitchFamily="34" charset="0"/>
                <a:cs typeface="Calibri" pitchFamily="34" charset="0"/>
              </a:rPr>
              <a:t>wetlands mitigation will occur outside the St. Louis River watershed. The mine will result in seepage </a:t>
            </a:r>
            <a:r>
              <a:rPr lang="en-US" dirty="0" smtClean="0">
                <a:latin typeface="Calibri" pitchFamily="34" charset="0"/>
                <a:cs typeface="Calibri" pitchFamily="34" charset="0"/>
              </a:rPr>
              <a:t>of </a:t>
            </a:r>
            <a:r>
              <a:rPr lang="en-US" dirty="0">
                <a:latin typeface="Calibri" pitchFamily="34" charset="0"/>
                <a:cs typeface="Calibri" pitchFamily="34" charset="0"/>
              </a:rPr>
              <a:t>high sulfate concentrations and create high risk situations for mercury methylation. Methyl mercury is the active </a:t>
            </a:r>
            <a:r>
              <a:rPr lang="en-US" dirty="0" smtClean="0">
                <a:latin typeface="Calibri" pitchFamily="34" charset="0"/>
                <a:cs typeface="Calibri" pitchFamily="34" charset="0"/>
              </a:rPr>
              <a:t>form </a:t>
            </a:r>
            <a:r>
              <a:rPr lang="en-US" dirty="0">
                <a:latin typeface="Calibri" pitchFamily="34" charset="0"/>
                <a:cs typeface="Calibri" pitchFamily="34" charset="0"/>
              </a:rPr>
              <a:t>of mercury that accumulates in fish and is toxic to humans and wildlife</a:t>
            </a:r>
            <a:r>
              <a:rPr lang="en-US" dirty="0" smtClean="0">
                <a:latin typeface="Calibri" pitchFamily="34" charset="0"/>
                <a:cs typeface="Calibri" pitchFamily="34" charset="0"/>
              </a:rPr>
              <a:t>.</a:t>
            </a:r>
          </a:p>
          <a:p>
            <a:pPr lvl="0" algn="just"/>
            <a:endParaRPr lang="en-US" dirty="0">
              <a:latin typeface="Calibri" pitchFamily="34" charset="0"/>
              <a:cs typeface="Calibri" pitchFamily="34" charset="0"/>
            </a:endParaRPr>
          </a:p>
          <a:p>
            <a:pPr lvl="0" algn="just"/>
            <a:r>
              <a:rPr lang="en-US" dirty="0" smtClean="0">
                <a:latin typeface="Calibri" pitchFamily="34" charset="0"/>
                <a:cs typeface="Calibri" pitchFamily="34" charset="0"/>
              </a:rPr>
              <a:t>The </a:t>
            </a:r>
            <a:r>
              <a:rPr lang="en-US" dirty="0">
                <a:latin typeface="Calibri" pitchFamily="34" charset="0"/>
                <a:cs typeface="Calibri" pitchFamily="34" charset="0"/>
              </a:rPr>
              <a:t>mine is expected to generate nearly 400 million tons </a:t>
            </a:r>
            <a:r>
              <a:rPr lang="en-US" dirty="0" smtClean="0">
                <a:latin typeface="Calibri" pitchFamily="34" charset="0"/>
                <a:cs typeface="Calibri" pitchFamily="34" charset="0"/>
              </a:rPr>
              <a:t>of waste </a:t>
            </a:r>
            <a:r>
              <a:rPr lang="en-US" dirty="0">
                <a:latin typeface="Calibri" pitchFamily="34" charset="0"/>
                <a:cs typeface="Calibri" pitchFamily="34" charset="0"/>
              </a:rPr>
              <a:t>rock and account for an annual carbon footprint of 767,648 metric tons of carbon dioxide emissions. Reactive waste rock piles would be permanently left on the land – ranging in size from 70 to 560 acres in size, and from 13 to 20 stories high. It will take 2000 years of water treatment to restore the water to the condition the water as in when the mining began.</a:t>
            </a:r>
            <a:endParaRPr lang="en-US" dirty="0" smtClean="0">
              <a:latin typeface="Calibri" pitchFamily="34" charset="0"/>
              <a:cs typeface="Calibri" pitchFamily="34" charset="0"/>
            </a:endParaRPr>
          </a:p>
          <a:p>
            <a:pPr lvl="0"/>
            <a:endParaRPr lang="en-US" sz="1400" b="1" dirty="0">
              <a:latin typeface="Calibri" pitchFamily="34" charset="0"/>
              <a:cs typeface="Calibri" pitchFamily="34" charset="0"/>
            </a:endParaRPr>
          </a:p>
          <a:p>
            <a:endParaRPr lang="en-US" sz="1400" dirty="0">
              <a:latin typeface="Calibri" pitchFamily="34" charset="0"/>
              <a:cs typeface="Calibri" pitchFamily="34" charset="0"/>
            </a:endParaRPr>
          </a:p>
          <a:p>
            <a:endParaRPr lang="en-US" sz="1400" dirty="0">
              <a:latin typeface="Calibri" pitchFamily="34" charset="0"/>
              <a:cs typeface="Calibri" pitchFamily="34" charset="0"/>
            </a:endParaRPr>
          </a:p>
        </p:txBody>
      </p:sp>
    </p:spTree>
    <p:extLst>
      <p:ext uri="{BB962C8B-B14F-4D97-AF65-F5344CB8AC3E}">
        <p14:creationId xmlns:p14="http://schemas.microsoft.com/office/powerpoint/2010/main" val="1801551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001000" cy="5786199"/>
          </a:xfrm>
          <a:prstGeom prst="rect">
            <a:avLst/>
          </a:prstGeom>
        </p:spPr>
        <p:txBody>
          <a:bodyPr wrap="square">
            <a:spAutoFit/>
          </a:bodyPr>
          <a:lstStyle/>
          <a:p>
            <a:pPr lvl="0" algn="just"/>
            <a:r>
              <a:rPr lang="en-US" dirty="0">
                <a:solidFill>
                  <a:prstClr val="white"/>
                </a:solidFill>
                <a:latin typeface="Calibri" pitchFamily="34" charset="0"/>
                <a:cs typeface="Calibri" pitchFamily="34" charset="0"/>
              </a:rPr>
              <a:t>The project proposes to store mine tailings and toxic waste materials in an existing mine tailings basin that has current basin stability problems. The existing basin is located at Hoyt Lakes – 50 miles from Duluth. There is over 1800 acreage of manoomin located in the Hoyt Lakes area.</a:t>
            </a:r>
          </a:p>
          <a:p>
            <a:pPr lvl="0" algn="just"/>
            <a:endParaRPr lang="en-US" dirty="0">
              <a:solidFill>
                <a:prstClr val="white"/>
              </a:solidFill>
              <a:latin typeface="Calibri" pitchFamily="34" charset="0"/>
              <a:cs typeface="Calibri" pitchFamily="34" charset="0"/>
            </a:endParaRPr>
          </a:p>
          <a:p>
            <a:pPr lvl="0" algn="just"/>
            <a:r>
              <a:rPr lang="en-US" dirty="0">
                <a:solidFill>
                  <a:prstClr val="white"/>
                </a:solidFill>
                <a:latin typeface="Calibri" pitchFamily="34" charset="0"/>
                <a:cs typeface="Calibri" pitchFamily="34" charset="0"/>
              </a:rPr>
              <a:t>The mine site is located within the 1854 Treaty Ceded Territory, where the Bois Forte, Fond du Lac, and Grand Portage Anishinaabeg Nations retain hunting, fishing and gathering off-reservation rights as affirmed under the Supreme Court decision – Minnesota v. Mille Lacs (1999).  </a:t>
            </a:r>
          </a:p>
          <a:p>
            <a:pPr lvl="0" algn="just"/>
            <a:endParaRPr lang="en-US" dirty="0">
              <a:solidFill>
                <a:prstClr val="white"/>
              </a:solidFill>
              <a:latin typeface="Calibri" pitchFamily="34" charset="0"/>
              <a:cs typeface="Calibri" pitchFamily="34" charset="0"/>
            </a:endParaRPr>
          </a:p>
          <a:p>
            <a:pPr lvl="0" algn="just"/>
            <a:r>
              <a:rPr lang="en-US" dirty="0">
                <a:solidFill>
                  <a:prstClr val="white"/>
                </a:solidFill>
                <a:latin typeface="Calibri" pitchFamily="34" charset="0"/>
                <a:cs typeface="Calibri" pitchFamily="34" charset="0"/>
              </a:rPr>
              <a:t>The mining of less than 1% ores results in 99% waste rock.    Mining the Duluth Complex of mineralization will ultimately destroy the most scenic part of northeast Minnesota between Lake Superior and the Boundary Waters Canoe Area Wilderness. This area includes approximately 9,000 acreage of manoomin.</a:t>
            </a:r>
          </a:p>
          <a:p>
            <a:pPr lvl="0" algn="just"/>
            <a:endParaRPr lang="en-US" sz="1400" b="1" dirty="0">
              <a:solidFill>
                <a:prstClr val="white"/>
              </a:solidFill>
              <a:latin typeface="Calibri" pitchFamily="34" charset="0"/>
              <a:cs typeface="Calibri" pitchFamily="34" charset="0"/>
            </a:endParaRPr>
          </a:p>
          <a:p>
            <a:pPr lvl="0" algn="just"/>
            <a:r>
              <a:rPr lang="en-US" dirty="0">
                <a:solidFill>
                  <a:prstClr val="white"/>
                </a:solidFill>
                <a:latin typeface="Calibri" pitchFamily="34" charset="0"/>
                <a:cs typeface="Calibri" pitchFamily="34" charset="0"/>
              </a:rPr>
              <a:t>Even though mining companies are required to provide financial assurance for clean-up, the record from other states shows that clean-up costs far exceed projections, with tax payers footing the bill.  In addition, financial assurance does not prevent the destruction of manoomin, forests, wetlands, water quality, wildlife habitat, scenic areas, and biodiversity.</a:t>
            </a:r>
          </a:p>
          <a:p>
            <a:pPr lvl="0"/>
            <a:endParaRPr lang="en-US" sz="1400" b="1"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2325600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620000" cy="3970318"/>
          </a:xfrm>
          <a:prstGeom prst="rect">
            <a:avLst/>
          </a:prstGeom>
        </p:spPr>
        <p:txBody>
          <a:bodyPr wrap="square">
            <a:spAutoFit/>
          </a:bodyPr>
          <a:lstStyle/>
          <a:p>
            <a:pPr lvl="0" algn="just"/>
            <a:r>
              <a:rPr lang="en-US" dirty="0">
                <a:solidFill>
                  <a:prstClr val="white"/>
                </a:solidFill>
                <a:latin typeface="Calibri" pitchFamily="34" charset="0"/>
                <a:cs typeface="Calibri" pitchFamily="34" charset="0"/>
              </a:rPr>
              <a:t>The metals mined will not be used for American technology.  The demand for copper comes from China and is needed for building its industrial infrastructure. During this time of market disruption, China and newly industrializing countries are buying up copper and precious metals as a commodity to bolster their currency</a:t>
            </a:r>
            <a:r>
              <a:rPr lang="en-US" dirty="0" smtClean="0">
                <a:solidFill>
                  <a:prstClr val="white"/>
                </a:solidFill>
                <a:latin typeface="Calibri" pitchFamily="34" charset="0"/>
                <a:cs typeface="Calibri" pitchFamily="34" charset="0"/>
              </a:rPr>
              <a:t>.</a:t>
            </a:r>
          </a:p>
          <a:p>
            <a:pPr lvl="0" algn="just"/>
            <a:endParaRPr lang="en-US" dirty="0" smtClean="0">
              <a:solidFill>
                <a:prstClr val="white"/>
              </a:solidFill>
              <a:latin typeface="Calibri" pitchFamily="34" charset="0"/>
              <a:cs typeface="Calibri" pitchFamily="34" charset="0"/>
            </a:endParaRPr>
          </a:p>
          <a:p>
            <a:pPr lvl="0" algn="just"/>
            <a:r>
              <a:rPr lang="en-US" dirty="0">
                <a:solidFill>
                  <a:prstClr val="white"/>
                </a:solidFill>
                <a:latin typeface="Calibri" pitchFamily="34" charset="0"/>
                <a:cs typeface="Calibri" pitchFamily="34" charset="0"/>
              </a:rPr>
              <a:t>Copper mineralization is bonded to sulfide ores which eventually produce sulfuric acid. </a:t>
            </a:r>
            <a:endParaRPr lang="en-US" dirty="0" smtClean="0">
              <a:solidFill>
                <a:prstClr val="white"/>
              </a:solidFill>
              <a:latin typeface="Calibri" pitchFamily="34" charset="0"/>
              <a:cs typeface="Calibri" pitchFamily="34" charset="0"/>
            </a:endParaRPr>
          </a:p>
          <a:p>
            <a:pPr lvl="0" algn="just"/>
            <a:endParaRPr lang="en-US" dirty="0">
              <a:solidFill>
                <a:prstClr val="white"/>
              </a:solidFill>
              <a:latin typeface="Calibri" pitchFamily="34" charset="0"/>
              <a:cs typeface="Calibri" pitchFamily="34" charset="0"/>
            </a:endParaRPr>
          </a:p>
          <a:p>
            <a:pPr lvl="0" algn="just"/>
            <a:r>
              <a:rPr lang="en-US" dirty="0">
                <a:solidFill>
                  <a:prstClr val="white"/>
                </a:solidFill>
                <a:latin typeface="Calibri" pitchFamily="34" charset="0"/>
                <a:cs typeface="Calibri" pitchFamily="34" charset="0"/>
              </a:rPr>
              <a:t>In </a:t>
            </a:r>
            <a:r>
              <a:rPr lang="en-US" dirty="0" smtClean="0">
                <a:solidFill>
                  <a:prstClr val="white"/>
                </a:solidFill>
                <a:latin typeface="Calibri" pitchFamily="34" charset="0"/>
                <a:cs typeface="Calibri" pitchFamily="34" charset="0"/>
              </a:rPr>
              <a:t>addition to sulfates, </a:t>
            </a:r>
            <a:r>
              <a:rPr lang="en-US" dirty="0">
                <a:solidFill>
                  <a:prstClr val="white"/>
                </a:solidFill>
                <a:latin typeface="Calibri" pitchFamily="34" charset="0"/>
                <a:cs typeface="Calibri" pitchFamily="34" charset="0"/>
              </a:rPr>
              <a:t>the mining process </a:t>
            </a:r>
            <a:r>
              <a:rPr lang="en-US" dirty="0" smtClean="0">
                <a:solidFill>
                  <a:prstClr val="white"/>
                </a:solidFill>
                <a:latin typeface="Calibri" pitchFamily="34" charset="0"/>
                <a:cs typeface="Calibri" pitchFamily="34" charset="0"/>
              </a:rPr>
              <a:t>adds mercury, arsenic</a:t>
            </a:r>
            <a:r>
              <a:rPr lang="en-US" dirty="0">
                <a:solidFill>
                  <a:prstClr val="white"/>
                </a:solidFill>
                <a:latin typeface="Calibri" pitchFamily="34" charset="0"/>
                <a:cs typeface="Calibri" pitchFamily="34" charset="0"/>
              </a:rPr>
              <a:t>, and toxic heavy metals into the water. </a:t>
            </a:r>
          </a:p>
          <a:p>
            <a:pPr lvl="0" algn="just"/>
            <a:endParaRPr lang="en-US" dirty="0">
              <a:solidFill>
                <a:prstClr val="white"/>
              </a:solidFill>
              <a:latin typeface="Calibri" pitchFamily="34" charset="0"/>
              <a:cs typeface="Calibri" pitchFamily="34" charset="0"/>
            </a:endParaRPr>
          </a:p>
          <a:p>
            <a:pPr lvl="0" algn="just"/>
            <a:r>
              <a:rPr lang="en-US" dirty="0">
                <a:solidFill>
                  <a:prstClr val="white"/>
                </a:solidFill>
                <a:latin typeface="Calibri" pitchFamily="34" charset="0"/>
                <a:cs typeface="Calibri" pitchFamily="34" charset="0"/>
              </a:rPr>
              <a:t>There is no copper mine in existence that is not polluting the ground water.</a:t>
            </a:r>
          </a:p>
          <a:p>
            <a:pPr lvl="0"/>
            <a:endParaRPr lang="en-US"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1332266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550" y="762000"/>
            <a:ext cx="3676650" cy="2400035"/>
          </a:xfrm>
          <a:prstGeom prst="rect">
            <a:avLst/>
          </a:prstGeom>
        </p:spPr>
      </p:pic>
      <p:sp>
        <p:nvSpPr>
          <p:cNvPr id="3" name="TextBox 2"/>
          <p:cNvSpPr txBox="1"/>
          <p:nvPr/>
        </p:nvSpPr>
        <p:spPr>
          <a:xfrm>
            <a:off x="3973704" y="3169922"/>
            <a:ext cx="1424108" cy="461665"/>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2400" dirty="0" err="1" smtClean="0">
                <a:latin typeface="Calibri" pitchFamily="34" charset="0"/>
                <a:cs typeface="Calibri" pitchFamily="34" charset="0"/>
              </a:rPr>
              <a:t>Ma’iingan</a:t>
            </a:r>
            <a:endParaRPr lang="en-US" sz="2400" dirty="0">
              <a:latin typeface="Calibri" pitchFamily="34" charset="0"/>
              <a:cs typeface="Calibri" pitchFamily="34" charset="0"/>
            </a:endParaRPr>
          </a:p>
        </p:txBody>
      </p:sp>
      <p:sp>
        <p:nvSpPr>
          <p:cNvPr id="4" name="TextBox 3"/>
          <p:cNvSpPr txBox="1"/>
          <p:nvPr/>
        </p:nvSpPr>
        <p:spPr>
          <a:xfrm>
            <a:off x="304800" y="3777554"/>
            <a:ext cx="8357842" cy="2031325"/>
          </a:xfrm>
          <a:prstGeom prst="rect">
            <a:avLst/>
          </a:prstGeom>
          <a:noFill/>
        </p:spPr>
        <p:txBody>
          <a:bodyPr wrap="square" rtlCol="0">
            <a:spAutoFit/>
          </a:bodyPr>
          <a:lstStyle/>
          <a:p>
            <a:pPr algn="just"/>
            <a:r>
              <a:rPr lang="en-US" dirty="0" smtClean="0">
                <a:latin typeface="Calibri" pitchFamily="34" charset="0"/>
                <a:cs typeface="Calibri" pitchFamily="34" charset="0"/>
              </a:rPr>
              <a:t>In 2011, wolves were delisted from the Endangered Species Act., a status they had received in 1974. Under the guise of “wolf management,” a number of states have passed or proposed anti-wolf legislation to hunt and kill wolves . </a:t>
            </a:r>
            <a:r>
              <a:rPr lang="en-US" dirty="0">
                <a:latin typeface="Calibri" pitchFamily="34" charset="0"/>
                <a:cs typeface="Calibri" pitchFamily="34" charset="0"/>
              </a:rPr>
              <a:t>M</a:t>
            </a:r>
            <a:r>
              <a:rPr lang="en-US" dirty="0" smtClean="0">
                <a:latin typeface="Calibri" pitchFamily="34" charset="0"/>
                <a:cs typeface="Calibri" pitchFamily="34" charset="0"/>
              </a:rPr>
              <a:t>ost </a:t>
            </a:r>
            <a:r>
              <a:rPr lang="en-US" dirty="0">
                <a:latin typeface="Calibri" pitchFamily="34" charset="0"/>
                <a:cs typeface="Calibri" pitchFamily="34" charset="0"/>
              </a:rPr>
              <a:t>biologists and </a:t>
            </a:r>
            <a:r>
              <a:rPr lang="en-US" dirty="0" smtClean="0">
                <a:latin typeface="Calibri" pitchFamily="34" charset="0"/>
                <a:cs typeface="Calibri" pitchFamily="34" charset="0"/>
              </a:rPr>
              <a:t>other </a:t>
            </a:r>
            <a:r>
              <a:rPr lang="en-US" dirty="0">
                <a:latin typeface="Calibri" pitchFamily="34" charset="0"/>
                <a:cs typeface="Calibri" pitchFamily="34" charset="0"/>
              </a:rPr>
              <a:t>officials agree that a self-sustaining wolf population contributes to the </a:t>
            </a:r>
            <a:r>
              <a:rPr lang="en-US" dirty="0" smtClean="0">
                <a:latin typeface="Calibri" pitchFamily="34" charset="0"/>
                <a:cs typeface="Calibri" pitchFamily="34" charset="0"/>
              </a:rPr>
              <a:t>biodiversity </a:t>
            </a:r>
            <a:r>
              <a:rPr lang="en-US" dirty="0">
                <a:latin typeface="Calibri" pitchFamily="34" charset="0"/>
                <a:cs typeface="Calibri" pitchFamily="34" charset="0"/>
              </a:rPr>
              <a:t>and ecosystem health of their native states and regions.  </a:t>
            </a:r>
            <a:r>
              <a:rPr lang="en-US" dirty="0" smtClean="0">
                <a:latin typeface="Calibri" pitchFamily="34" charset="0"/>
                <a:cs typeface="Calibri" pitchFamily="34" charset="0"/>
              </a:rPr>
              <a:t>According to Steve </a:t>
            </a:r>
            <a:r>
              <a:rPr lang="en-US" dirty="0">
                <a:latin typeface="Calibri" pitchFamily="34" charset="0"/>
                <a:cs typeface="Calibri" pitchFamily="34" charset="0"/>
              </a:rPr>
              <a:t>Williams, Director of the U.S. Fish and Wildlife </a:t>
            </a:r>
            <a:r>
              <a:rPr lang="en-US" dirty="0" smtClean="0">
                <a:latin typeface="Calibri" pitchFamily="34" charset="0"/>
                <a:cs typeface="Calibri" pitchFamily="34" charset="0"/>
              </a:rPr>
              <a:t>Service: “The north woods </a:t>
            </a:r>
            <a:r>
              <a:rPr lang="en-US" dirty="0">
                <a:latin typeface="Calibri" pitchFamily="34" charset="0"/>
                <a:cs typeface="Calibri" pitchFamily="34" charset="0"/>
              </a:rPr>
              <a:t>of Minnesota, Wisconsin, and Michigan are healthier ecosystems </a:t>
            </a:r>
            <a:r>
              <a:rPr lang="en-US" dirty="0" smtClean="0">
                <a:latin typeface="Calibri" pitchFamily="34" charset="0"/>
                <a:cs typeface="Calibri" pitchFamily="34" charset="0"/>
              </a:rPr>
              <a:t>because </a:t>
            </a:r>
            <a:r>
              <a:rPr lang="en-US" dirty="0">
                <a:latin typeface="Calibri" pitchFamily="34" charset="0"/>
                <a:cs typeface="Calibri" pitchFamily="34" charset="0"/>
              </a:rPr>
              <a:t>of the presence of </a:t>
            </a:r>
            <a:r>
              <a:rPr lang="en-US" dirty="0" smtClean="0">
                <a:latin typeface="Calibri" pitchFamily="34" charset="0"/>
                <a:cs typeface="Calibri" pitchFamily="34" charset="0"/>
              </a:rPr>
              <a:t>wolves</a:t>
            </a:r>
            <a:r>
              <a:rPr lang="en-US" dirty="0">
                <a:latin typeface="Calibri" pitchFamily="34" charset="0"/>
                <a:cs typeface="Calibri" pitchFamily="34" charset="0"/>
              </a:rPr>
              <a:t>.</a:t>
            </a:r>
            <a:r>
              <a:rPr lang="en-US" dirty="0" smtClean="0">
                <a:latin typeface="Calibri" pitchFamily="34" charset="0"/>
                <a:cs typeface="Calibri" pitchFamily="34" charset="0"/>
              </a:rPr>
              <a:t>”</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338792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80586"/>
            <a:ext cx="7848600" cy="4801314"/>
          </a:xfrm>
          <a:prstGeom prst="rect">
            <a:avLst/>
          </a:prstGeom>
          <a:noFill/>
        </p:spPr>
        <p:txBody>
          <a:bodyPr wrap="square" rtlCol="0">
            <a:spAutoFit/>
          </a:bodyPr>
          <a:lstStyle/>
          <a:p>
            <a:pPr algn="just"/>
            <a:r>
              <a:rPr lang="en-US" dirty="0" smtClean="0">
                <a:latin typeface="Calibri" pitchFamily="34" charset="0"/>
                <a:cs typeface="Calibri" pitchFamily="34" charset="0"/>
              </a:rPr>
              <a:t>On April 4, the Minnesota House passed a trapping and hunting bill. Under the House bill,  up to 400 wolves  could be taken by hunters for a limited  wolf hunting season. </a:t>
            </a:r>
          </a:p>
          <a:p>
            <a:pPr algn="just"/>
            <a:endParaRPr lang="en-US" dirty="0">
              <a:latin typeface="Calibri" pitchFamily="34" charset="0"/>
              <a:cs typeface="Calibri" pitchFamily="34" charset="0"/>
            </a:endParaRPr>
          </a:p>
          <a:p>
            <a:pPr algn="just"/>
            <a:r>
              <a:rPr lang="en-US" dirty="0" smtClean="0">
                <a:latin typeface="Calibri" pitchFamily="34" charset="0"/>
                <a:cs typeface="Calibri" pitchFamily="34" charset="0"/>
              </a:rPr>
              <a:t>According to Sen. </a:t>
            </a:r>
            <a:r>
              <a:rPr lang="en-US" dirty="0">
                <a:latin typeface="Calibri" pitchFamily="34" charset="0"/>
                <a:cs typeface="Calibri" pitchFamily="34" charset="0"/>
              </a:rPr>
              <a:t>Scott  Dibble: </a:t>
            </a:r>
            <a:r>
              <a:rPr lang="en-US" dirty="0" smtClean="0">
                <a:latin typeface="Calibri" pitchFamily="34" charset="0"/>
                <a:cs typeface="Calibri" pitchFamily="34" charset="0"/>
              </a:rPr>
              <a:t>“[T]his </a:t>
            </a:r>
            <a:r>
              <a:rPr lang="en-US" dirty="0">
                <a:latin typeface="Calibri" pitchFamily="34" charset="0"/>
                <a:cs typeface="Calibri" pitchFamily="34" charset="0"/>
              </a:rPr>
              <a:t>bad idea, and </a:t>
            </a:r>
            <a:r>
              <a:rPr lang="en-US" dirty="0" smtClean="0">
                <a:latin typeface="Calibri" pitchFamily="34" charset="0"/>
                <a:cs typeface="Calibri" pitchFamily="34" charset="0"/>
              </a:rPr>
              <a:t>[I] will </a:t>
            </a:r>
            <a:r>
              <a:rPr lang="en-US" dirty="0">
                <a:latin typeface="Calibri" pitchFamily="34" charset="0"/>
                <a:cs typeface="Calibri" pitchFamily="34" charset="0"/>
              </a:rPr>
              <a:t>work to see that a moratorium </a:t>
            </a:r>
            <a:r>
              <a:rPr lang="en-US" dirty="0" smtClean="0">
                <a:latin typeface="Calibri" pitchFamily="34" charset="0"/>
                <a:cs typeface="Calibri" pitchFamily="34" charset="0"/>
              </a:rPr>
              <a:t>is placed </a:t>
            </a:r>
            <a:r>
              <a:rPr lang="en-US" dirty="0">
                <a:latin typeface="Calibri" pitchFamily="34" charset="0"/>
                <a:cs typeface="Calibri" pitchFamily="34" charset="0"/>
              </a:rPr>
              <a:t>on a wolf hunting season until better planning supported by </a:t>
            </a:r>
            <a:r>
              <a:rPr lang="en-US" dirty="0" smtClean="0">
                <a:latin typeface="Calibri" pitchFamily="34" charset="0"/>
                <a:cs typeface="Calibri" pitchFamily="34" charset="0"/>
              </a:rPr>
              <a:t>sound data </a:t>
            </a:r>
            <a:r>
              <a:rPr lang="en-US" dirty="0">
                <a:latin typeface="Calibri" pitchFamily="34" charset="0"/>
                <a:cs typeface="Calibri" pitchFamily="34" charset="0"/>
              </a:rPr>
              <a:t>can be completed. There is no reason to rush into creating a wolf hunting and </a:t>
            </a:r>
            <a:r>
              <a:rPr lang="en-US" dirty="0" smtClean="0">
                <a:latin typeface="Calibri" pitchFamily="34" charset="0"/>
                <a:cs typeface="Calibri" pitchFamily="34" charset="0"/>
              </a:rPr>
              <a:t>trapping season</a:t>
            </a:r>
            <a:r>
              <a:rPr lang="en-US" dirty="0">
                <a:latin typeface="Calibri" pitchFamily="34" charset="0"/>
                <a:cs typeface="Calibri" pitchFamily="34" charset="0"/>
              </a:rPr>
              <a:t>. Owners of livestock, guard animals, and domestic animals </a:t>
            </a:r>
            <a:r>
              <a:rPr lang="en-US" dirty="0" smtClean="0">
                <a:latin typeface="Calibri" pitchFamily="34" charset="0"/>
                <a:cs typeface="Calibri" pitchFamily="34" charset="0"/>
              </a:rPr>
              <a:t>are already </a:t>
            </a:r>
            <a:r>
              <a:rPr lang="en-US" dirty="0">
                <a:latin typeface="Calibri" pitchFamily="34" charset="0"/>
                <a:cs typeface="Calibri" pitchFamily="34" charset="0"/>
              </a:rPr>
              <a:t>allowed to shoot wolves that pose a threat to their animals. </a:t>
            </a:r>
            <a:r>
              <a:rPr lang="en-US" dirty="0" smtClean="0">
                <a:latin typeface="Calibri" pitchFamily="34" charset="0"/>
                <a:cs typeface="Calibri" pitchFamily="34" charset="0"/>
              </a:rPr>
              <a:t>“</a:t>
            </a:r>
          </a:p>
          <a:p>
            <a:pPr algn="just"/>
            <a:endParaRPr lang="en-US" dirty="0">
              <a:latin typeface="Calibri" pitchFamily="34" charset="0"/>
              <a:cs typeface="Calibri" pitchFamily="34" charset="0"/>
            </a:endParaRPr>
          </a:p>
          <a:p>
            <a:pPr algn="just"/>
            <a:r>
              <a:rPr lang="en-US" dirty="0">
                <a:latin typeface="Calibri" pitchFamily="34" charset="0"/>
                <a:cs typeface="Calibri" pitchFamily="34" charset="0"/>
              </a:rPr>
              <a:t>Rep. Kerry </a:t>
            </a:r>
            <a:r>
              <a:rPr lang="en-US" dirty="0" smtClean="0">
                <a:latin typeface="Calibri" pitchFamily="34" charset="0"/>
                <a:cs typeface="Calibri" pitchFamily="34" charset="0"/>
              </a:rPr>
              <a:t>Gauthier also oppose the anti-wolf bill. Gauthier said: “When </a:t>
            </a:r>
            <a:r>
              <a:rPr lang="en-US" dirty="0">
                <a:latin typeface="Calibri" pitchFamily="34" charset="0"/>
                <a:cs typeface="Calibri" pitchFamily="34" charset="0"/>
              </a:rPr>
              <a:t>we make laws, we make laws for all the people of </a:t>
            </a:r>
            <a:r>
              <a:rPr lang="en-US" dirty="0" smtClean="0">
                <a:latin typeface="Calibri" pitchFamily="34" charset="0"/>
                <a:cs typeface="Calibri" pitchFamily="34" charset="0"/>
              </a:rPr>
              <a:t>Minnesota” </a:t>
            </a:r>
          </a:p>
          <a:p>
            <a:pPr algn="just"/>
            <a:endParaRPr lang="en-US" dirty="0">
              <a:latin typeface="Calibri" pitchFamily="34" charset="0"/>
              <a:cs typeface="Calibri" pitchFamily="34" charset="0"/>
            </a:endParaRPr>
          </a:p>
          <a:p>
            <a:pPr algn="just"/>
            <a:r>
              <a:rPr lang="en-US" dirty="0">
                <a:latin typeface="Calibri" pitchFamily="34" charset="0"/>
                <a:cs typeface="Calibri" pitchFamily="34" charset="0"/>
              </a:rPr>
              <a:t>Gauthier suggested that greater sensitivity should be shown to the religious beliefs of others. And the wolf has religious significance to Native Americans, he explained</a:t>
            </a:r>
            <a:r>
              <a:rPr lang="en-US" dirty="0" smtClean="0">
                <a:latin typeface="Calibri" pitchFamily="34" charset="0"/>
                <a:cs typeface="Calibri" pitchFamily="34" charset="0"/>
              </a:rPr>
              <a:t>.</a:t>
            </a: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1200785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0" y="1012073"/>
            <a:ext cx="4191000" cy="3970318"/>
          </a:xfrm>
          <a:prstGeom prst="rect">
            <a:avLst/>
          </a:prstGeom>
        </p:spPr>
        <p:txBody>
          <a:bodyPr wrap="square">
            <a:spAutoFit/>
          </a:bodyPr>
          <a:lstStyle/>
          <a:p>
            <a:pPr algn="just"/>
            <a:r>
              <a:rPr lang="en-US" b="1" dirty="0">
                <a:latin typeface="Calibri" pitchFamily="34" charset="0"/>
                <a:cs typeface="Calibri" pitchFamily="34" charset="0"/>
              </a:rPr>
              <a:t>Environmental ethics </a:t>
            </a:r>
            <a:r>
              <a:rPr lang="en-US" dirty="0">
                <a:latin typeface="Calibri" pitchFamily="34" charset="0"/>
                <a:cs typeface="Calibri" pitchFamily="34" charset="0"/>
              </a:rPr>
              <a:t>is a branch of applied ethics </a:t>
            </a:r>
            <a:r>
              <a:rPr lang="en-US" dirty="0" smtClean="0">
                <a:latin typeface="Calibri" pitchFamily="34" charset="0"/>
                <a:cs typeface="Calibri" pitchFamily="34" charset="0"/>
              </a:rPr>
              <a:t>and </a:t>
            </a:r>
            <a:r>
              <a:rPr lang="en-US" dirty="0">
                <a:latin typeface="Calibri" pitchFamily="34" charset="0"/>
                <a:cs typeface="Calibri" pitchFamily="34" charset="0"/>
              </a:rPr>
              <a:t>a part of environmental philosophy. It developed </a:t>
            </a:r>
            <a:r>
              <a:rPr lang="en-US" dirty="0" smtClean="0">
                <a:latin typeface="Calibri" pitchFamily="34" charset="0"/>
                <a:cs typeface="Calibri" pitchFamily="34" charset="0"/>
              </a:rPr>
              <a:t>out </a:t>
            </a:r>
            <a:r>
              <a:rPr lang="en-US" dirty="0">
                <a:latin typeface="Calibri" pitchFamily="34" charset="0"/>
                <a:cs typeface="Calibri" pitchFamily="34" charset="0"/>
              </a:rPr>
              <a:t>of three insights: first, that ethics cannot be built </a:t>
            </a:r>
            <a:r>
              <a:rPr lang="en-US" dirty="0" smtClean="0">
                <a:latin typeface="Calibri" pitchFamily="34" charset="0"/>
                <a:cs typeface="Calibri" pitchFamily="34" charset="0"/>
              </a:rPr>
              <a:t>without </a:t>
            </a:r>
            <a:r>
              <a:rPr lang="en-US" dirty="0">
                <a:latin typeface="Calibri" pitchFamily="34" charset="0"/>
                <a:cs typeface="Calibri" pitchFamily="34" charset="0"/>
              </a:rPr>
              <a:t>the consideration of natural beings, nature, </a:t>
            </a:r>
            <a:r>
              <a:rPr lang="en-US" dirty="0" smtClean="0">
                <a:latin typeface="Calibri" pitchFamily="34" charset="0"/>
                <a:cs typeface="Calibri" pitchFamily="34" charset="0"/>
              </a:rPr>
              <a:t>or </a:t>
            </a:r>
            <a:r>
              <a:rPr lang="en-US" dirty="0">
                <a:latin typeface="Calibri" pitchFamily="34" charset="0"/>
                <a:cs typeface="Calibri" pitchFamily="34" charset="0"/>
              </a:rPr>
              <a:t>the Earth because all beings on Earth are </a:t>
            </a:r>
            <a:r>
              <a:rPr lang="en-US" dirty="0" smtClean="0">
                <a:latin typeface="Calibri" pitchFamily="34" charset="0"/>
                <a:cs typeface="Calibri" pitchFamily="34" charset="0"/>
              </a:rPr>
              <a:t>interconnected</a:t>
            </a:r>
            <a:r>
              <a:rPr lang="en-US" dirty="0">
                <a:latin typeface="Calibri" pitchFamily="34" charset="0"/>
                <a:cs typeface="Calibri" pitchFamily="34" charset="0"/>
              </a:rPr>
              <a:t>; second, that the scope of ethics </a:t>
            </a:r>
            <a:r>
              <a:rPr lang="en-US" dirty="0" smtClean="0">
                <a:latin typeface="Calibri" pitchFamily="34" charset="0"/>
                <a:cs typeface="Calibri" pitchFamily="34" charset="0"/>
              </a:rPr>
              <a:t>should </a:t>
            </a:r>
            <a:r>
              <a:rPr lang="en-US" dirty="0">
                <a:latin typeface="Calibri" pitchFamily="34" charset="0"/>
                <a:cs typeface="Calibri" pitchFamily="34" charset="0"/>
              </a:rPr>
              <a:t>include future consequences, and so ethics </a:t>
            </a:r>
            <a:r>
              <a:rPr lang="en-US" dirty="0" smtClean="0">
                <a:latin typeface="Calibri" pitchFamily="34" charset="0"/>
                <a:cs typeface="Calibri" pitchFamily="34" charset="0"/>
              </a:rPr>
              <a:t>should </a:t>
            </a:r>
            <a:r>
              <a:rPr lang="en-US" dirty="0">
                <a:latin typeface="Calibri" pitchFamily="34" charset="0"/>
                <a:cs typeface="Calibri" pitchFamily="34" charset="0"/>
              </a:rPr>
              <a:t>have an inter-generational outlook; third, that </a:t>
            </a:r>
            <a:r>
              <a:rPr lang="en-US" dirty="0" smtClean="0">
                <a:latin typeface="Calibri" pitchFamily="34" charset="0"/>
                <a:cs typeface="Calibri" pitchFamily="34" charset="0"/>
              </a:rPr>
              <a:t>proper </a:t>
            </a:r>
            <a:r>
              <a:rPr lang="en-US" dirty="0">
                <a:latin typeface="Calibri" pitchFamily="34" charset="0"/>
                <a:cs typeface="Calibri" pitchFamily="34" charset="0"/>
              </a:rPr>
              <a:t>ethics cannot be built without recognizing that </a:t>
            </a:r>
            <a:r>
              <a:rPr lang="en-US" dirty="0" smtClean="0">
                <a:latin typeface="Calibri" pitchFamily="34" charset="0"/>
                <a:cs typeface="Calibri" pitchFamily="34" charset="0"/>
              </a:rPr>
              <a:t>human </a:t>
            </a:r>
            <a:r>
              <a:rPr lang="en-US" dirty="0">
                <a:latin typeface="Calibri" pitchFamily="34" charset="0"/>
                <a:cs typeface="Calibri" pitchFamily="34" charset="0"/>
              </a:rPr>
              <a:t>life is only possible given the proper condition </a:t>
            </a:r>
            <a:endParaRPr lang="en-US" dirty="0" smtClean="0">
              <a:latin typeface="Calibri" pitchFamily="34" charset="0"/>
              <a:cs typeface="Calibri" pitchFamily="34" charset="0"/>
            </a:endParaRPr>
          </a:p>
          <a:p>
            <a:pPr algn="just"/>
            <a:r>
              <a:rPr lang="en-US" dirty="0" smtClean="0">
                <a:latin typeface="Calibri" pitchFamily="34" charset="0"/>
                <a:cs typeface="Calibri" pitchFamily="34" charset="0"/>
              </a:rPr>
              <a:t>of </a:t>
            </a:r>
            <a:r>
              <a:rPr lang="en-US" dirty="0">
                <a:latin typeface="Calibri" pitchFamily="34" charset="0"/>
                <a:cs typeface="Calibri" pitchFamily="34" charset="0"/>
              </a:rPr>
              <a:t>the Earth.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295400"/>
            <a:ext cx="2400300" cy="3106269"/>
          </a:xfrm>
          <a:prstGeom prst="rect">
            <a:avLst/>
          </a:prstGeom>
        </p:spPr>
      </p:pic>
    </p:spTree>
    <p:extLst>
      <p:ext uri="{BB962C8B-B14F-4D97-AF65-F5344CB8AC3E}">
        <p14:creationId xmlns:p14="http://schemas.microsoft.com/office/powerpoint/2010/main" val="756822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933450"/>
            <a:ext cx="3810000" cy="2453816"/>
          </a:xfrm>
          <a:prstGeom prst="rect">
            <a:avLst/>
          </a:prstGeom>
        </p:spPr>
      </p:pic>
      <p:sp>
        <p:nvSpPr>
          <p:cNvPr id="3" name="TextBox 2"/>
          <p:cNvSpPr txBox="1"/>
          <p:nvPr/>
        </p:nvSpPr>
        <p:spPr>
          <a:xfrm>
            <a:off x="2826321" y="3743235"/>
            <a:ext cx="3650679" cy="461665"/>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2400" dirty="0" smtClean="0">
                <a:latin typeface="Calibri" pitchFamily="34" charset="0"/>
                <a:cs typeface="Calibri" pitchFamily="34" charset="0"/>
              </a:rPr>
              <a:t>Original Man and </a:t>
            </a:r>
            <a:r>
              <a:rPr lang="en-US" sz="2400" dirty="0" err="1" smtClean="0">
                <a:latin typeface="Calibri" pitchFamily="34" charset="0"/>
                <a:cs typeface="Calibri" pitchFamily="34" charset="0"/>
              </a:rPr>
              <a:t>Ma’iingan</a:t>
            </a:r>
            <a:endParaRPr lang="en-US" sz="2400" dirty="0">
              <a:latin typeface="Calibri" pitchFamily="34" charset="0"/>
              <a:cs typeface="Calibri" pitchFamily="34" charset="0"/>
            </a:endParaRPr>
          </a:p>
        </p:txBody>
      </p:sp>
      <p:sp>
        <p:nvSpPr>
          <p:cNvPr id="4" name="TextBox 3"/>
          <p:cNvSpPr txBox="1"/>
          <p:nvPr/>
        </p:nvSpPr>
        <p:spPr>
          <a:xfrm>
            <a:off x="1165747" y="4569080"/>
            <a:ext cx="6812506" cy="646331"/>
          </a:xfrm>
          <a:prstGeom prst="rect">
            <a:avLst/>
          </a:prstGeom>
          <a:noFill/>
        </p:spPr>
        <p:txBody>
          <a:bodyPr wrap="none" rtlCol="0">
            <a:spAutoFit/>
          </a:bodyPr>
          <a:lstStyle/>
          <a:p>
            <a:pPr algn="ctr"/>
            <a:r>
              <a:rPr lang="en-US" dirty="0">
                <a:latin typeface="Calibri" pitchFamily="34" charset="0"/>
                <a:cs typeface="Calibri" pitchFamily="34" charset="0"/>
              </a:rPr>
              <a:t>“In the Anishinaabe creation story we are taught that </a:t>
            </a:r>
            <a:r>
              <a:rPr lang="en-US" dirty="0" err="1" smtClean="0">
                <a:latin typeface="Calibri" pitchFamily="34" charset="0"/>
                <a:cs typeface="Calibri" pitchFamily="34" charset="0"/>
              </a:rPr>
              <a:t>Ma’iingan</a:t>
            </a:r>
            <a:r>
              <a:rPr lang="en-US" dirty="0" smtClean="0">
                <a:latin typeface="Calibri" pitchFamily="34" charset="0"/>
                <a:cs typeface="Calibri" pitchFamily="34" charset="0"/>
              </a:rPr>
              <a:t> </a:t>
            </a:r>
            <a:r>
              <a:rPr lang="en-US" dirty="0">
                <a:latin typeface="Calibri" pitchFamily="34" charset="0"/>
                <a:cs typeface="Calibri" pitchFamily="34" charset="0"/>
              </a:rPr>
              <a:t>(wolf) </a:t>
            </a:r>
            <a:endParaRPr lang="en-US" dirty="0" smtClean="0">
              <a:latin typeface="Calibri" pitchFamily="34" charset="0"/>
              <a:cs typeface="Calibri" pitchFamily="34" charset="0"/>
            </a:endParaRPr>
          </a:p>
          <a:p>
            <a:pPr algn="ctr"/>
            <a:r>
              <a:rPr lang="en-US" dirty="0" smtClean="0">
                <a:latin typeface="Calibri" pitchFamily="34" charset="0"/>
                <a:cs typeface="Calibri" pitchFamily="34" charset="0"/>
              </a:rPr>
              <a:t>is </a:t>
            </a:r>
            <a:r>
              <a:rPr lang="en-US" dirty="0">
                <a:latin typeface="Calibri" pitchFamily="34" charset="0"/>
                <a:cs typeface="Calibri" pitchFamily="34" charset="0"/>
              </a:rPr>
              <a:t>a brother to Original man.”</a:t>
            </a:r>
          </a:p>
        </p:txBody>
      </p:sp>
    </p:spTree>
    <p:extLst>
      <p:ext uri="{BB962C8B-B14F-4D97-AF65-F5344CB8AC3E}">
        <p14:creationId xmlns:p14="http://schemas.microsoft.com/office/powerpoint/2010/main" val="3057715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1147465"/>
            <a:ext cx="5105400" cy="4801314"/>
          </a:xfrm>
          <a:prstGeom prst="rect">
            <a:avLst/>
          </a:prstGeom>
        </p:spPr>
        <p:txBody>
          <a:bodyPr wrap="square">
            <a:spAutoFit/>
          </a:bodyPr>
          <a:lstStyle/>
          <a:p>
            <a:pPr algn="just"/>
            <a:r>
              <a:rPr lang="en-US" dirty="0">
                <a:latin typeface="Calibri" pitchFamily="34" charset="0"/>
                <a:cs typeface="Calibri" pitchFamily="34" charset="0"/>
              </a:rPr>
              <a:t>This isn't an Indian issue, nor is it a white issue. It's </a:t>
            </a:r>
            <a:r>
              <a:rPr lang="en-US" dirty="0" smtClean="0">
                <a:latin typeface="Calibri" pitchFamily="34" charset="0"/>
                <a:cs typeface="Calibri" pitchFamily="34" charset="0"/>
              </a:rPr>
              <a:t>everybody's issue</a:t>
            </a:r>
            <a:r>
              <a:rPr lang="en-US" dirty="0">
                <a:latin typeface="Calibri" pitchFamily="34" charset="0"/>
                <a:cs typeface="Calibri" pitchFamily="34" charset="0"/>
              </a:rPr>
              <a:t>. Everybody has to take care of that water. The women </a:t>
            </a:r>
            <a:r>
              <a:rPr lang="en-US" dirty="0" smtClean="0">
                <a:latin typeface="Calibri" pitchFamily="34" charset="0"/>
                <a:cs typeface="Calibri" pitchFamily="34" charset="0"/>
              </a:rPr>
              <a:t>are the </a:t>
            </a:r>
            <a:r>
              <a:rPr lang="en-US" dirty="0">
                <a:latin typeface="Calibri" pitchFamily="34" charset="0"/>
                <a:cs typeface="Calibri" pitchFamily="34" charset="0"/>
              </a:rPr>
              <a:t>ones who are the keepers of that water. I ask all women </a:t>
            </a:r>
            <a:r>
              <a:rPr lang="en-US" dirty="0" smtClean="0">
                <a:latin typeface="Calibri" pitchFamily="34" charset="0"/>
                <a:cs typeface="Calibri" pitchFamily="34" charset="0"/>
              </a:rPr>
              <a:t>to stand </a:t>
            </a:r>
            <a:r>
              <a:rPr lang="en-US" dirty="0">
                <a:latin typeface="Calibri" pitchFamily="34" charset="0"/>
                <a:cs typeface="Calibri" pitchFamily="34" charset="0"/>
              </a:rPr>
              <a:t>up and support that and realize that if it wasn't for the </a:t>
            </a:r>
            <a:r>
              <a:rPr lang="en-US" dirty="0" smtClean="0">
                <a:latin typeface="Calibri" pitchFamily="34" charset="0"/>
                <a:cs typeface="Calibri" pitchFamily="34" charset="0"/>
              </a:rPr>
              <a:t>water none </a:t>
            </a:r>
            <a:r>
              <a:rPr lang="en-US" dirty="0">
                <a:latin typeface="Calibri" pitchFamily="34" charset="0"/>
                <a:cs typeface="Calibri" pitchFamily="34" charset="0"/>
              </a:rPr>
              <a:t>of us would be here today because when we first started </a:t>
            </a:r>
            <a:r>
              <a:rPr lang="en-US" dirty="0" smtClean="0">
                <a:latin typeface="Calibri" pitchFamily="34" charset="0"/>
                <a:cs typeface="Calibri" pitchFamily="34" charset="0"/>
              </a:rPr>
              <a:t>out in </a:t>
            </a:r>
            <a:r>
              <a:rPr lang="en-US" dirty="0">
                <a:latin typeface="Calibri" pitchFamily="34" charset="0"/>
                <a:cs typeface="Calibri" pitchFamily="34" charset="0"/>
              </a:rPr>
              <a:t>life, we were born in that water in our mother's womb. And </a:t>
            </a:r>
            <a:r>
              <a:rPr lang="en-US" dirty="0" smtClean="0">
                <a:latin typeface="Calibri" pitchFamily="34" charset="0"/>
                <a:cs typeface="Calibri" pitchFamily="34" charset="0"/>
              </a:rPr>
              <a:t>I'll bet </a:t>
            </a:r>
            <a:r>
              <a:rPr lang="en-US" dirty="0">
                <a:latin typeface="Calibri" pitchFamily="34" charset="0"/>
                <a:cs typeface="Calibri" pitchFamily="34" charset="0"/>
              </a:rPr>
              <a:t>you everybody here turned on that water today to do </a:t>
            </a:r>
            <a:r>
              <a:rPr lang="en-US" dirty="0" smtClean="0">
                <a:latin typeface="Calibri" pitchFamily="34" charset="0"/>
                <a:cs typeface="Calibri" pitchFamily="34" charset="0"/>
              </a:rPr>
              <a:t>something with </a:t>
            </a:r>
            <a:r>
              <a:rPr lang="en-US" dirty="0">
                <a:latin typeface="Calibri" pitchFamily="34" charset="0"/>
                <a:cs typeface="Calibri" pitchFamily="34" charset="0"/>
              </a:rPr>
              <a:t>it. And that's what they're going to pollute. That's what </a:t>
            </a:r>
            <a:r>
              <a:rPr lang="en-US" dirty="0" smtClean="0">
                <a:latin typeface="Calibri" pitchFamily="34" charset="0"/>
                <a:cs typeface="Calibri" pitchFamily="34" charset="0"/>
              </a:rPr>
              <a:t>they're going </a:t>
            </a:r>
            <a:r>
              <a:rPr lang="en-US" dirty="0">
                <a:latin typeface="Calibri" pitchFamily="34" charset="0"/>
                <a:cs typeface="Calibri" pitchFamily="34" charset="0"/>
              </a:rPr>
              <a:t>to destroy. I'm not going to have any more wild rice if </a:t>
            </a:r>
            <a:r>
              <a:rPr lang="en-US" dirty="0" smtClean="0">
                <a:latin typeface="Calibri" pitchFamily="34" charset="0"/>
                <a:cs typeface="Calibri" pitchFamily="34" charset="0"/>
              </a:rPr>
              <a:t>that water </a:t>
            </a:r>
            <a:r>
              <a:rPr lang="en-US" dirty="0">
                <a:latin typeface="Calibri" pitchFamily="34" charset="0"/>
                <a:cs typeface="Calibri" pitchFamily="34" charset="0"/>
              </a:rPr>
              <a:t>drops down three feet from the mine dewatering. That </a:t>
            </a:r>
            <a:r>
              <a:rPr lang="en-US" dirty="0" smtClean="0">
                <a:latin typeface="Calibri" pitchFamily="34" charset="0"/>
                <a:cs typeface="Calibri" pitchFamily="34" charset="0"/>
              </a:rPr>
              <a:t>is important </a:t>
            </a:r>
            <a:r>
              <a:rPr lang="en-US" dirty="0">
                <a:latin typeface="Calibri" pitchFamily="34" charset="0"/>
                <a:cs typeface="Calibri" pitchFamily="34" charset="0"/>
              </a:rPr>
              <a:t>to my way of life -- to all </a:t>
            </a:r>
            <a:r>
              <a:rPr lang="en-US" dirty="0" err="1">
                <a:latin typeface="Calibri" pitchFamily="34" charset="0"/>
                <a:cs typeface="Calibri" pitchFamily="34" charset="0"/>
              </a:rPr>
              <a:t>Anishinabes</a:t>
            </a:r>
            <a:r>
              <a:rPr lang="en-US" dirty="0">
                <a:latin typeface="Calibri" pitchFamily="34" charset="0"/>
                <a:cs typeface="Calibri" pitchFamily="34" charset="0"/>
              </a:rPr>
              <a:t>' way of life. </a:t>
            </a:r>
            <a:r>
              <a:rPr lang="en-US" dirty="0" smtClean="0">
                <a:latin typeface="Calibri" pitchFamily="34" charset="0"/>
                <a:cs typeface="Calibri" pitchFamily="34" charset="0"/>
              </a:rPr>
              <a:t>And they're </a:t>
            </a:r>
            <a:r>
              <a:rPr lang="en-US" dirty="0">
                <a:latin typeface="Calibri" pitchFamily="34" charset="0"/>
                <a:cs typeface="Calibri" pitchFamily="34" charset="0"/>
              </a:rPr>
              <a:t>taking that away -- they're going to destroy our way of life</a:t>
            </a:r>
            <a:r>
              <a:rPr lang="en-US" dirty="0" smtClean="0">
                <a:latin typeface="Calibri" pitchFamily="34" charset="0"/>
                <a:cs typeface="Calibri" pitchFamily="34" charset="0"/>
              </a:rPr>
              <a:t>.</a:t>
            </a:r>
          </a:p>
          <a:p>
            <a:pPr algn="r"/>
            <a:r>
              <a:rPr lang="en-US" dirty="0" smtClean="0">
                <a:latin typeface="Calibri" pitchFamily="34" charset="0"/>
                <a:cs typeface="Calibri" pitchFamily="34" charset="0"/>
              </a:rPr>
              <a:t>~ Francis Van </a:t>
            </a:r>
            <a:r>
              <a:rPr lang="en-US" dirty="0" err="1" smtClean="0">
                <a:latin typeface="Calibri" pitchFamily="34" charset="0"/>
                <a:cs typeface="Calibri" pitchFamily="34" charset="0"/>
              </a:rPr>
              <a:t>Zile</a:t>
            </a:r>
            <a:endParaRPr lang="en-US" dirty="0">
              <a:latin typeface="Calibri" pitchFamily="34" charset="0"/>
              <a:cs typeface="Calibri" pitchFamily="34" charset="0"/>
            </a:endParaRPr>
          </a:p>
        </p:txBody>
      </p:sp>
      <p:sp>
        <p:nvSpPr>
          <p:cNvPr id="3" name="TextBox 2"/>
          <p:cNvSpPr txBox="1"/>
          <p:nvPr/>
        </p:nvSpPr>
        <p:spPr>
          <a:xfrm>
            <a:off x="5371494" y="459432"/>
            <a:ext cx="686406" cy="461665"/>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2400" dirty="0" err="1" smtClean="0">
                <a:latin typeface="Calibri" pitchFamily="34" charset="0"/>
                <a:cs typeface="Calibri" pitchFamily="34" charset="0"/>
              </a:rPr>
              <a:t>Nibi</a:t>
            </a:r>
            <a:endParaRPr lang="en-US" sz="2400" dirty="0">
              <a:latin typeface="Calibri" pitchFamily="34" charset="0"/>
              <a:cs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00200"/>
            <a:ext cx="2133600" cy="2987040"/>
          </a:xfrm>
          <a:prstGeom prst="rect">
            <a:avLst/>
          </a:prstGeom>
        </p:spPr>
      </p:pic>
    </p:spTree>
    <p:extLst>
      <p:ext uri="{BB962C8B-B14F-4D97-AF65-F5344CB8AC3E}">
        <p14:creationId xmlns:p14="http://schemas.microsoft.com/office/powerpoint/2010/main" val="3181334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8305800" cy="4832092"/>
          </a:xfrm>
          <a:prstGeom prst="rect">
            <a:avLst/>
          </a:prstGeom>
        </p:spPr>
        <p:txBody>
          <a:bodyPr wrap="square">
            <a:spAutoFit/>
          </a:bodyPr>
          <a:lstStyle/>
          <a:p>
            <a:endParaRPr lang="en-US" sz="2000" dirty="0" smtClean="0">
              <a:latin typeface="Calibri" pitchFamily="34" charset="0"/>
              <a:cs typeface="Calibri" pitchFamily="34" charset="0"/>
            </a:endParaRPr>
          </a:p>
          <a:p>
            <a:pPr algn="just"/>
            <a:r>
              <a:rPr lang="en-US" dirty="0" smtClean="0">
                <a:latin typeface="Calibri" pitchFamily="34" charset="0"/>
                <a:cs typeface="Calibri" pitchFamily="34" charset="0"/>
              </a:rPr>
              <a:t>In </a:t>
            </a:r>
            <a:r>
              <a:rPr lang="en-US" dirty="0">
                <a:latin typeface="Calibri" pitchFamily="34" charset="0"/>
                <a:cs typeface="Calibri" pitchFamily="34" charset="0"/>
              </a:rPr>
              <a:t>the time of the Seventh Fire </a:t>
            </a:r>
            <a:r>
              <a:rPr lang="en-US" dirty="0" smtClean="0">
                <a:latin typeface="Calibri" pitchFamily="34" charset="0"/>
                <a:cs typeface="Calibri" pitchFamily="34" charset="0"/>
              </a:rPr>
              <a:t>a New </a:t>
            </a:r>
            <a:r>
              <a:rPr lang="en-US" dirty="0">
                <a:latin typeface="Calibri" pitchFamily="34" charset="0"/>
                <a:cs typeface="Calibri" pitchFamily="34" charset="0"/>
              </a:rPr>
              <a:t>People will emerge. They will retrace their steps to find what was left by the trail. Their steps will take them to the Elders who they will ask to guide them on their journey. But many of the Elders will have fallen asleep. They will awaken to this new time with nothing to offer. Some of the Elders will be silent because no one will ask anything of them. The New People will have to be careful in how they approach the Elders. The task of the New People will not be easy</a:t>
            </a:r>
            <a:r>
              <a:rPr lang="en-US" dirty="0" smtClean="0">
                <a:latin typeface="Calibri" pitchFamily="34" charset="0"/>
                <a:cs typeface="Calibri" pitchFamily="34" charset="0"/>
              </a:rPr>
              <a:t>.</a:t>
            </a:r>
          </a:p>
          <a:p>
            <a:pPr algn="just"/>
            <a:endParaRPr lang="en-US" dirty="0">
              <a:latin typeface="Calibri" pitchFamily="34" charset="0"/>
              <a:cs typeface="Calibri" pitchFamily="34" charset="0"/>
            </a:endParaRPr>
          </a:p>
          <a:p>
            <a:pPr algn="just"/>
            <a:r>
              <a:rPr lang="en-US" dirty="0">
                <a:latin typeface="Calibri" pitchFamily="34" charset="0"/>
                <a:cs typeface="Calibri" pitchFamily="34" charset="0"/>
              </a:rPr>
              <a:t>It is this time that the light skinned race will be given a choice between two roads. If they choose the right road, then the Seventh Fire will light the Eighth and final Fire, an eternal fire of peace, love brotherhood and sisterhood. If the light skinned race makes the wrong choice of the roads, then the destruction which they brought with them in coming to this country will come back at them and cause much suffering and death to all the Earth's people</a:t>
            </a:r>
            <a:r>
              <a:rPr lang="en-US" dirty="0" smtClean="0">
                <a:latin typeface="Calibri" pitchFamily="34" charset="0"/>
                <a:cs typeface="Calibri" pitchFamily="34" charset="0"/>
              </a:rPr>
              <a:t>.</a:t>
            </a:r>
          </a:p>
          <a:p>
            <a:endParaRPr lang="en-US" dirty="0">
              <a:latin typeface="Calibri" pitchFamily="34" charset="0"/>
              <a:cs typeface="Calibri" pitchFamily="34" charset="0"/>
            </a:endParaRPr>
          </a:p>
          <a:p>
            <a:r>
              <a:rPr lang="en-US" dirty="0" smtClean="0">
                <a:latin typeface="Calibri" pitchFamily="34" charset="0"/>
                <a:cs typeface="Calibri" pitchFamily="34" charset="0"/>
              </a:rPr>
              <a:t>The time of the Seventh Fire is now.</a:t>
            </a:r>
            <a:endParaRPr lang="en-US" dirty="0">
              <a:latin typeface="Calibri" pitchFamily="34" charset="0"/>
              <a:cs typeface="Calibri" pitchFamily="34" charset="0"/>
            </a:endParaRPr>
          </a:p>
          <a:p>
            <a:r>
              <a:rPr lang="en-US" dirty="0"/>
              <a:t> </a:t>
            </a:r>
          </a:p>
        </p:txBody>
      </p:sp>
      <p:sp>
        <p:nvSpPr>
          <p:cNvPr id="3" name="TextBox 2"/>
          <p:cNvSpPr txBox="1"/>
          <p:nvPr/>
        </p:nvSpPr>
        <p:spPr>
          <a:xfrm>
            <a:off x="3477514" y="531167"/>
            <a:ext cx="2265172" cy="461665"/>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2400" dirty="0" smtClean="0">
                <a:latin typeface="Calibri" pitchFamily="34" charset="0"/>
                <a:cs typeface="Calibri" pitchFamily="34" charset="0"/>
              </a:rPr>
              <a:t>The Seventh Fire</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4215253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143000"/>
            <a:ext cx="6108086" cy="4001095"/>
          </a:xfrm>
          <a:prstGeom prst="rect">
            <a:avLst/>
          </a:prstGeom>
          <a:noFill/>
        </p:spPr>
        <p:txBody>
          <a:bodyPr wrap="square" rtlCol="0">
            <a:spAutoFit/>
          </a:bodyPr>
          <a:lstStyle/>
          <a:p>
            <a:pPr algn="ctr"/>
            <a:r>
              <a:rPr lang="en-US" sz="2400" dirty="0" smtClean="0">
                <a:latin typeface="Calibri" pitchFamily="34" charset="0"/>
                <a:cs typeface="Calibri" pitchFamily="34" charset="0"/>
              </a:rPr>
              <a:t>For more information</a:t>
            </a:r>
            <a:r>
              <a:rPr lang="en-US" dirty="0" smtClean="0">
                <a:latin typeface="Calibri" pitchFamily="34" charset="0"/>
                <a:cs typeface="Calibri" pitchFamily="34" charset="0"/>
              </a:rPr>
              <a:t>:</a:t>
            </a:r>
          </a:p>
          <a:p>
            <a:pPr algn="ctr"/>
            <a:endParaRPr lang="en-US" dirty="0">
              <a:latin typeface="Calibri" pitchFamily="34" charset="0"/>
              <a:cs typeface="Calibri" pitchFamily="34" charset="0"/>
            </a:endParaRPr>
          </a:p>
          <a:p>
            <a:pPr algn="ctr"/>
            <a:r>
              <a:rPr lang="en-US" sz="3200" dirty="0" smtClean="0">
                <a:latin typeface="Calibri" pitchFamily="34" charset="0"/>
                <a:cs typeface="Calibri" pitchFamily="34" charset="0"/>
              </a:rPr>
              <a:t>www.protectourmanoomin.org</a:t>
            </a:r>
          </a:p>
          <a:p>
            <a:pPr algn="ctr"/>
            <a:endParaRPr lang="en-US" sz="2800" dirty="0">
              <a:latin typeface="Calibri" pitchFamily="34" charset="0"/>
              <a:cs typeface="Calibri" pitchFamily="34" charset="0"/>
            </a:endParaRPr>
          </a:p>
          <a:p>
            <a:pPr algn="ctr"/>
            <a:r>
              <a:rPr lang="en-US" sz="2400" dirty="0" smtClean="0">
                <a:latin typeface="Calibri" pitchFamily="34" charset="0"/>
                <a:cs typeface="Calibri" pitchFamily="34" charset="0"/>
              </a:rPr>
              <a:t>E-mail:</a:t>
            </a:r>
          </a:p>
          <a:p>
            <a:pPr algn="ctr"/>
            <a:endParaRPr lang="en-US" sz="2800" dirty="0" smtClean="0">
              <a:latin typeface="Calibri" pitchFamily="34" charset="0"/>
              <a:cs typeface="Calibri" pitchFamily="34" charset="0"/>
            </a:endParaRPr>
          </a:p>
          <a:p>
            <a:pPr algn="ctr"/>
            <a:r>
              <a:rPr lang="en-US" sz="2800" dirty="0" smtClean="0">
                <a:latin typeface="Calibri" pitchFamily="34" charset="0"/>
                <a:cs typeface="Calibri" pitchFamily="34" charset="0"/>
              </a:rPr>
              <a:t>r_desjarlait@protectourmanoomin.com</a:t>
            </a:r>
          </a:p>
          <a:p>
            <a:pPr algn="ctr"/>
            <a:endParaRPr lang="en-US" dirty="0"/>
          </a:p>
          <a:p>
            <a:pPr algn="ctr"/>
            <a:endParaRPr lang="en-US" dirty="0" smtClean="0"/>
          </a:p>
          <a:p>
            <a:endParaRPr lang="en-US" dirty="0"/>
          </a:p>
          <a:p>
            <a:endParaRPr lang="en-US" dirty="0"/>
          </a:p>
        </p:txBody>
      </p:sp>
    </p:spTree>
    <p:extLst>
      <p:ext uri="{BB962C8B-B14F-4D97-AF65-F5344CB8AC3E}">
        <p14:creationId xmlns:p14="http://schemas.microsoft.com/office/powerpoint/2010/main" val="3407231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19200"/>
            <a:ext cx="8229600" cy="4555093"/>
          </a:xfrm>
          <a:prstGeom prst="rect">
            <a:avLst/>
          </a:prstGeom>
        </p:spPr>
        <p:txBody>
          <a:bodyPr wrap="square">
            <a:spAutoFit/>
          </a:bodyPr>
          <a:lstStyle/>
          <a:p>
            <a:pPr algn="just"/>
            <a:r>
              <a:rPr lang="en-US" dirty="0">
                <a:latin typeface="Calibri" pitchFamily="34" charset="0"/>
                <a:cs typeface="Calibri" pitchFamily="34" charset="0"/>
              </a:rPr>
              <a:t>One </a:t>
            </a:r>
            <a:r>
              <a:rPr lang="en-US" dirty="0" smtClean="0">
                <a:latin typeface="Calibri" pitchFamily="34" charset="0"/>
                <a:cs typeface="Calibri" pitchFamily="34" charset="0"/>
              </a:rPr>
              <a:t>theory </a:t>
            </a:r>
            <a:r>
              <a:rPr lang="en-US" dirty="0">
                <a:latin typeface="Calibri" pitchFamily="34" charset="0"/>
                <a:cs typeface="Calibri" pitchFamily="34" charset="0"/>
              </a:rPr>
              <a:t>says that our responsibility to the natural environment is only an indirect one and is based on our responsibilities to other people. This school of thought is definitely human-centered or anthropomorphic </a:t>
            </a:r>
            <a:r>
              <a:rPr lang="en-US" dirty="0" smtClean="0">
                <a:latin typeface="Calibri" pitchFamily="34" charset="0"/>
                <a:cs typeface="Calibri" pitchFamily="34" charset="0"/>
              </a:rPr>
              <a:t>. </a:t>
            </a:r>
            <a:r>
              <a:rPr lang="en-US" dirty="0">
                <a:latin typeface="Calibri" pitchFamily="34" charset="0"/>
                <a:cs typeface="Calibri" pitchFamily="34" charset="0"/>
              </a:rPr>
              <a:t>While it argues that we have some sort of responsibility to the environment, it says that this responsibility is not a direct one and that the focus is on how the condition of the environment affects people, both in present and in future generations. In other words, we have a duty to make sure that Earth stays in good enough shape so that human life is supported. Some call this school of thought or philosophy "shallow ecology</a:t>
            </a:r>
            <a:r>
              <a:rPr lang="en-US" dirty="0" smtClean="0">
                <a:latin typeface="Calibri" pitchFamily="34" charset="0"/>
                <a:cs typeface="Calibri" pitchFamily="34" charset="0"/>
              </a:rPr>
              <a:t>.“</a:t>
            </a:r>
          </a:p>
          <a:p>
            <a:pPr algn="just"/>
            <a:endParaRPr lang="en-US" sz="2000" dirty="0">
              <a:latin typeface="Calibri" pitchFamily="34" charset="0"/>
              <a:cs typeface="Calibri" pitchFamily="34" charset="0"/>
            </a:endParaRPr>
          </a:p>
          <a:p>
            <a:pPr algn="just"/>
            <a:r>
              <a:rPr lang="en-US" dirty="0">
                <a:latin typeface="Calibri" pitchFamily="34" charset="0"/>
                <a:cs typeface="Calibri" pitchFamily="34" charset="0"/>
              </a:rPr>
              <a:t>A d</a:t>
            </a:r>
            <a:r>
              <a:rPr lang="en-US" dirty="0" smtClean="0">
                <a:latin typeface="Calibri" pitchFamily="34" charset="0"/>
                <a:cs typeface="Calibri" pitchFamily="34" charset="0"/>
              </a:rPr>
              <a:t>ifferent </a:t>
            </a:r>
            <a:r>
              <a:rPr lang="en-US" dirty="0">
                <a:latin typeface="Calibri" pitchFamily="34" charset="0"/>
                <a:cs typeface="Calibri" pitchFamily="34" charset="0"/>
              </a:rPr>
              <a:t>school of thought is described as </a:t>
            </a:r>
            <a:r>
              <a:rPr lang="en-US" dirty="0" err="1">
                <a:latin typeface="Calibri" pitchFamily="34" charset="0"/>
                <a:cs typeface="Calibri" pitchFamily="34" charset="0"/>
              </a:rPr>
              <a:t>nonanthropomorphic</a:t>
            </a:r>
            <a:r>
              <a:rPr lang="en-US" dirty="0">
                <a:latin typeface="Calibri" pitchFamily="34" charset="0"/>
                <a:cs typeface="Calibri" pitchFamily="34" charset="0"/>
              </a:rPr>
              <a:t>, which means that all forms of life have an intrinsic (essential or basic) right to exist in the natural environment. This point of view gives what is called "moral standing" to animals and plants, and argues that they, like humans, are to be considered "morally significant persons." This philosophy is called "deep ecology." It states that humans have a direct responsibility toward maintaining the environment for all forms of life.</a:t>
            </a:r>
          </a:p>
          <a:p>
            <a:endParaRPr lang="en-US" dirty="0"/>
          </a:p>
        </p:txBody>
      </p:sp>
      <p:sp>
        <p:nvSpPr>
          <p:cNvPr id="3" name="TextBox 2"/>
          <p:cNvSpPr txBox="1"/>
          <p:nvPr/>
        </p:nvSpPr>
        <p:spPr>
          <a:xfrm>
            <a:off x="1574384" y="572896"/>
            <a:ext cx="6185732" cy="461665"/>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2400" dirty="0" smtClean="0">
                <a:latin typeface="Calibri" pitchFamily="34" charset="0"/>
                <a:cs typeface="Calibri" pitchFamily="34" charset="0"/>
              </a:rPr>
              <a:t>Two Schools of Thoughts – Environmental Ethics</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813648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1181100"/>
            <a:ext cx="6122551" cy="2339102"/>
          </a:xfrm>
          <a:prstGeom prst="rect">
            <a:avLst/>
          </a:prstGeom>
          <a:noFill/>
        </p:spPr>
        <p:txBody>
          <a:bodyPr wrap="square" rtlCol="0">
            <a:spAutoFit/>
          </a:bodyPr>
          <a:lstStyle/>
          <a:p>
            <a:pPr algn="just"/>
            <a:r>
              <a:rPr lang="en-US" dirty="0">
                <a:latin typeface="Calibri" pitchFamily="34" charset="0"/>
                <a:cs typeface="Calibri" pitchFamily="34" charset="0"/>
              </a:rPr>
              <a:t>T</a:t>
            </a:r>
            <a:r>
              <a:rPr lang="en-US" dirty="0" smtClean="0">
                <a:latin typeface="Calibri" pitchFamily="34" charset="0"/>
                <a:cs typeface="Calibri" pitchFamily="34" charset="0"/>
              </a:rPr>
              <a:t>he </a:t>
            </a:r>
            <a:r>
              <a:rPr lang="en-US" dirty="0">
                <a:latin typeface="Calibri" pitchFamily="34" charset="0"/>
                <a:cs typeface="Calibri" pitchFamily="34" charset="0"/>
              </a:rPr>
              <a:t>elders say that Gichi Manidoo </a:t>
            </a:r>
            <a:r>
              <a:rPr lang="en-US" dirty="0" smtClean="0">
                <a:latin typeface="Calibri" pitchFamily="34" charset="0"/>
                <a:cs typeface="Calibri" pitchFamily="34" charset="0"/>
              </a:rPr>
              <a:t>(the Creator) created </a:t>
            </a:r>
            <a:r>
              <a:rPr lang="en-US" dirty="0">
                <a:latin typeface="Calibri" pitchFamily="34" charset="0"/>
                <a:cs typeface="Calibri" pitchFamily="34" charset="0"/>
              </a:rPr>
              <a:t>the world in a </a:t>
            </a:r>
            <a:r>
              <a:rPr lang="en-US" dirty="0" smtClean="0">
                <a:latin typeface="Calibri" pitchFamily="34" charset="0"/>
                <a:cs typeface="Calibri" pitchFamily="34" charset="0"/>
              </a:rPr>
              <a:t>certain order</a:t>
            </a:r>
            <a:r>
              <a:rPr lang="en-US" dirty="0">
                <a:latin typeface="Calibri" pitchFamily="34" charset="0"/>
                <a:cs typeface="Calibri" pitchFamily="34" charset="0"/>
              </a:rPr>
              <a:t>; </a:t>
            </a:r>
            <a:r>
              <a:rPr lang="en-US" dirty="0" smtClean="0">
                <a:latin typeface="Calibri" pitchFamily="34" charset="0"/>
                <a:cs typeface="Calibri" pitchFamily="34" charset="0"/>
              </a:rPr>
              <a:t>first</a:t>
            </a:r>
            <a:r>
              <a:rPr lang="en-US" dirty="0">
                <a:latin typeface="Calibri" pitchFamily="34" charset="0"/>
                <a:cs typeface="Calibri" pitchFamily="34" charset="0"/>
              </a:rPr>
              <a:t>, the physical world of sun, moon, earth, and stars; </a:t>
            </a:r>
            <a:r>
              <a:rPr lang="en-US" dirty="0" smtClean="0">
                <a:latin typeface="Calibri" pitchFamily="34" charset="0"/>
                <a:cs typeface="Calibri" pitchFamily="34" charset="0"/>
              </a:rPr>
              <a:t>second</a:t>
            </a:r>
            <a:r>
              <a:rPr lang="en-US" dirty="0">
                <a:latin typeface="Calibri" pitchFamily="34" charset="0"/>
                <a:cs typeface="Calibri" pitchFamily="34" charset="0"/>
              </a:rPr>
              <a:t>, </a:t>
            </a:r>
            <a:r>
              <a:rPr lang="en-US" dirty="0" smtClean="0">
                <a:latin typeface="Calibri" pitchFamily="34" charset="0"/>
                <a:cs typeface="Calibri" pitchFamily="34" charset="0"/>
              </a:rPr>
              <a:t>the plant-beings - trees</a:t>
            </a:r>
            <a:r>
              <a:rPr lang="en-US" dirty="0">
                <a:latin typeface="Calibri" pitchFamily="34" charset="0"/>
                <a:cs typeface="Calibri" pitchFamily="34" charset="0"/>
              </a:rPr>
              <a:t>, flowers, grasses, and </a:t>
            </a:r>
            <a:r>
              <a:rPr lang="en-US" dirty="0" smtClean="0">
                <a:latin typeface="Calibri" pitchFamily="34" charset="0"/>
                <a:cs typeface="Calibri" pitchFamily="34" charset="0"/>
              </a:rPr>
              <a:t>fruits.  Plants </a:t>
            </a:r>
            <a:r>
              <a:rPr lang="en-US" dirty="0">
                <a:latin typeface="Calibri" pitchFamily="34" charset="0"/>
                <a:cs typeface="Calibri" pitchFamily="34" charset="0"/>
              </a:rPr>
              <a:t>are therefore prior </a:t>
            </a:r>
            <a:r>
              <a:rPr lang="en-US" dirty="0" smtClean="0">
                <a:latin typeface="Calibri" pitchFamily="34" charset="0"/>
                <a:cs typeface="Calibri" pitchFamily="34" charset="0"/>
              </a:rPr>
              <a:t>to animals and </a:t>
            </a:r>
            <a:r>
              <a:rPr lang="en-US" dirty="0">
                <a:latin typeface="Calibri" pitchFamily="34" charset="0"/>
                <a:cs typeface="Calibri" pitchFamily="34" charset="0"/>
              </a:rPr>
              <a:t>to the Anishinaabeg.  </a:t>
            </a:r>
            <a:r>
              <a:rPr lang="en-US" dirty="0" smtClean="0">
                <a:latin typeface="Calibri" pitchFamily="34" charset="0"/>
                <a:cs typeface="Calibri" pitchFamily="34" charset="0"/>
              </a:rPr>
              <a:t>They </a:t>
            </a:r>
            <a:r>
              <a:rPr lang="en-US" dirty="0">
                <a:latin typeface="Calibri" pitchFamily="34" charset="0"/>
                <a:cs typeface="Calibri" pitchFamily="34" charset="0"/>
              </a:rPr>
              <a:t>can </a:t>
            </a:r>
            <a:r>
              <a:rPr lang="en-US" dirty="0" smtClean="0">
                <a:latin typeface="Calibri" pitchFamily="34" charset="0"/>
                <a:cs typeface="Calibri" pitchFamily="34" charset="0"/>
              </a:rPr>
              <a:t>exist alone</a:t>
            </a:r>
            <a:r>
              <a:rPr lang="en-US" dirty="0">
                <a:latin typeface="Calibri" pitchFamily="34" charset="0"/>
                <a:cs typeface="Calibri" pitchFamily="34" charset="0"/>
              </a:rPr>
              <a:t>; they are not </a:t>
            </a:r>
            <a:r>
              <a:rPr lang="en-US" dirty="0" smtClean="0">
                <a:latin typeface="Calibri" pitchFamily="34" charset="0"/>
                <a:cs typeface="Calibri" pitchFamily="34" charset="0"/>
              </a:rPr>
              <a:t>dependent upon other </a:t>
            </a:r>
            <a:r>
              <a:rPr lang="en-US" dirty="0">
                <a:latin typeface="Calibri" pitchFamily="34" charset="0"/>
                <a:cs typeface="Calibri" pitchFamily="34" charset="0"/>
              </a:rPr>
              <a:t>beings for their existence or well-being.</a:t>
            </a:r>
          </a:p>
          <a:p>
            <a:endParaRPr lang="en-US" sz="2000" dirty="0" smtClean="0">
              <a:latin typeface="Calibri" pitchFamily="34" charset="0"/>
              <a:cs typeface="Calibri" pitchFamily="34" charset="0"/>
            </a:endParaRPr>
          </a:p>
          <a:p>
            <a:endParaRPr lang="en-US" dirty="0"/>
          </a:p>
        </p:txBody>
      </p:sp>
      <p:sp>
        <p:nvSpPr>
          <p:cNvPr id="5" name="TextBox 4"/>
          <p:cNvSpPr txBox="1"/>
          <p:nvPr/>
        </p:nvSpPr>
        <p:spPr>
          <a:xfrm>
            <a:off x="1314450" y="418064"/>
            <a:ext cx="6376361" cy="523220"/>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2800" dirty="0">
                <a:latin typeface="Calibri" pitchFamily="34" charset="0"/>
                <a:cs typeface="Calibri" pitchFamily="34" charset="0"/>
              </a:rPr>
              <a:t>Environmental Ethics of the Anishinaabeg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2057400" cy="165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2900" y="3067050"/>
            <a:ext cx="8370451" cy="2862322"/>
          </a:xfrm>
          <a:prstGeom prst="rect">
            <a:avLst/>
          </a:prstGeom>
          <a:noFill/>
        </p:spPr>
        <p:txBody>
          <a:bodyPr wrap="square" rtlCol="0">
            <a:spAutoFit/>
          </a:bodyPr>
          <a:lstStyle/>
          <a:p>
            <a:pPr algn="just"/>
            <a:r>
              <a:rPr lang="en-US" dirty="0">
                <a:latin typeface="Calibri" pitchFamily="34" charset="0"/>
                <a:cs typeface="Calibri" pitchFamily="34" charset="0"/>
              </a:rPr>
              <a:t>In essence each plant-being of whatever species is a composite being, </a:t>
            </a:r>
            <a:r>
              <a:rPr lang="en-US" dirty="0" smtClean="0">
                <a:latin typeface="Calibri" pitchFamily="34" charset="0"/>
                <a:cs typeface="Calibri" pitchFamily="34" charset="0"/>
              </a:rPr>
              <a:t>possessing an </a:t>
            </a:r>
            <a:r>
              <a:rPr lang="en-US" dirty="0">
                <a:latin typeface="Calibri" pitchFamily="34" charset="0"/>
                <a:cs typeface="Calibri" pitchFamily="34" charset="0"/>
              </a:rPr>
              <a:t>incorporeal substance, its own unique soul-spirit. It is the vitalizing substance </a:t>
            </a:r>
            <a:r>
              <a:rPr lang="en-US" dirty="0" smtClean="0">
                <a:latin typeface="Calibri" pitchFamily="34" charset="0"/>
                <a:cs typeface="Calibri" pitchFamily="34" charset="0"/>
              </a:rPr>
              <a:t>that </a:t>
            </a:r>
            <a:r>
              <a:rPr lang="en-US" dirty="0">
                <a:latin typeface="Calibri" pitchFamily="34" charset="0"/>
                <a:cs typeface="Calibri" pitchFamily="34" charset="0"/>
              </a:rPr>
              <a:t>gives to its physical form, growth, and self-healing. </a:t>
            </a:r>
          </a:p>
          <a:p>
            <a:pPr algn="just"/>
            <a:endParaRPr lang="en-US" dirty="0">
              <a:latin typeface="Calibri" pitchFamily="34" charset="0"/>
              <a:cs typeface="Calibri" pitchFamily="34" charset="0"/>
            </a:endParaRPr>
          </a:p>
          <a:p>
            <a:pPr algn="just"/>
            <a:r>
              <a:rPr lang="en-US" dirty="0">
                <a:latin typeface="Calibri" pitchFamily="34" charset="0"/>
                <a:cs typeface="Calibri" pitchFamily="34" charset="0"/>
              </a:rPr>
              <a:t>After plants, Gichi-Manidoo created animal beings conferring on each special </a:t>
            </a:r>
            <a:r>
              <a:rPr lang="en-US" dirty="0" smtClean="0">
                <a:latin typeface="Calibri" pitchFamily="34" charset="0"/>
                <a:cs typeface="Calibri" pitchFamily="34" charset="0"/>
              </a:rPr>
              <a:t>powers </a:t>
            </a:r>
            <a:r>
              <a:rPr lang="en-US" dirty="0">
                <a:latin typeface="Calibri" pitchFamily="34" charset="0"/>
                <a:cs typeface="Calibri" pitchFamily="34" charset="0"/>
              </a:rPr>
              <a:t>and natures. These were the two-legged, four-legged, winged, and </a:t>
            </a:r>
            <a:r>
              <a:rPr lang="en-US" dirty="0" smtClean="0">
                <a:latin typeface="Calibri" pitchFamily="34" charset="0"/>
                <a:cs typeface="Calibri" pitchFamily="34" charset="0"/>
              </a:rPr>
              <a:t>swimmers.</a:t>
            </a:r>
          </a:p>
          <a:p>
            <a:pPr algn="just"/>
            <a:endParaRPr lang="en-US" dirty="0">
              <a:latin typeface="Calibri" pitchFamily="34" charset="0"/>
              <a:cs typeface="Calibri" pitchFamily="34" charset="0"/>
            </a:endParaRPr>
          </a:p>
          <a:p>
            <a:pPr algn="just"/>
            <a:r>
              <a:rPr lang="en-US" dirty="0" smtClean="0">
                <a:latin typeface="Calibri" pitchFamily="34" charset="0"/>
                <a:cs typeface="Calibri" pitchFamily="34" charset="0"/>
              </a:rPr>
              <a:t>Last of all, Gichi-Manidoo made human beings. Last in the order of dependence, Humans cannot exist without the other three, although Aki (Mother Earth, the plant beings, and animal beings can exist without human beings. </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3016576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6093443" y="2869168"/>
            <a:ext cx="152496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hangingPunct="1"/>
            <a:r>
              <a:rPr lang="en-US" sz="2400" b="1" dirty="0">
                <a:solidFill>
                  <a:srgbClr val="FFFF00"/>
                </a:solidFill>
                <a:effectLst>
                  <a:outerShdw blurRad="38100" dist="38100" dir="2700000" algn="tl">
                    <a:srgbClr val="000000"/>
                  </a:outerShdw>
                </a:effectLst>
                <a:latin typeface="Calibri" pitchFamily="34" charset="0"/>
                <a:cs typeface="Calibri" pitchFamily="34" charset="0"/>
              </a:rPr>
              <a:t>Aki </a:t>
            </a:r>
          </a:p>
          <a:p>
            <a:pPr algn="ctr" eaLnBrk="1" hangingPunct="1"/>
            <a:r>
              <a:rPr lang="en-US" b="1" dirty="0" smtClean="0">
                <a:solidFill>
                  <a:srgbClr val="00FFFF"/>
                </a:solidFill>
                <a:effectLst>
                  <a:outerShdw blurRad="38100" dist="38100" dir="2700000" algn="tl">
                    <a:srgbClr val="000000"/>
                  </a:outerShdw>
                </a:effectLst>
                <a:latin typeface="Calibri" pitchFamily="34" charset="0"/>
                <a:cs typeface="Calibri" pitchFamily="34" charset="0"/>
              </a:rPr>
              <a:t>Mother Earth </a:t>
            </a:r>
            <a:endParaRPr lang="en-US" b="1" dirty="0">
              <a:solidFill>
                <a:srgbClr val="00FFFF"/>
              </a:solidFill>
              <a:effectLst>
                <a:outerShdw blurRad="38100" dist="38100" dir="2700000" algn="tl">
                  <a:srgbClr val="000000"/>
                </a:outerShdw>
              </a:effectLst>
              <a:latin typeface="Calibri" pitchFamily="34" charset="0"/>
              <a:cs typeface="Calibri" pitchFamily="34" charset="0"/>
            </a:endParaRPr>
          </a:p>
        </p:txBody>
      </p:sp>
      <p:sp>
        <p:nvSpPr>
          <p:cNvPr id="4" name="Text Box 6"/>
          <p:cNvSpPr txBox="1">
            <a:spLocks noChangeArrowheads="1"/>
          </p:cNvSpPr>
          <p:nvPr/>
        </p:nvSpPr>
        <p:spPr bwMode="auto">
          <a:xfrm>
            <a:off x="3622000" y="4876799"/>
            <a:ext cx="156600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hangingPunct="1"/>
            <a:r>
              <a:rPr lang="en-US" sz="2400" b="1" dirty="0" err="1" smtClean="0">
                <a:solidFill>
                  <a:srgbClr val="FFFF00"/>
                </a:solidFill>
                <a:effectLst>
                  <a:outerShdw blurRad="38100" dist="38100" dir="2700000" algn="tl">
                    <a:srgbClr val="000000"/>
                  </a:outerShdw>
                </a:effectLst>
                <a:latin typeface="Calibri" pitchFamily="34" charset="0"/>
                <a:cs typeface="Calibri" pitchFamily="34" charset="0"/>
              </a:rPr>
              <a:t>Gitigaanan</a:t>
            </a:r>
            <a:endParaRPr lang="en-US" sz="2400" b="1" dirty="0">
              <a:solidFill>
                <a:srgbClr val="FFFF00"/>
              </a:solidFill>
              <a:effectLst>
                <a:outerShdw blurRad="38100" dist="38100" dir="2700000" algn="tl">
                  <a:srgbClr val="000000"/>
                </a:outerShdw>
              </a:effectLst>
              <a:latin typeface="Calibri" pitchFamily="34" charset="0"/>
              <a:cs typeface="Calibri" pitchFamily="34" charset="0"/>
            </a:endParaRPr>
          </a:p>
          <a:p>
            <a:pPr algn="ctr" eaLnBrk="1" hangingPunct="1"/>
            <a:r>
              <a:rPr lang="en-US" b="1" dirty="0">
                <a:solidFill>
                  <a:srgbClr val="00FFFF"/>
                </a:solidFill>
                <a:effectLst>
                  <a:outerShdw blurRad="38100" dist="38100" dir="2700000" algn="tl">
                    <a:srgbClr val="000000"/>
                  </a:outerShdw>
                </a:effectLst>
                <a:latin typeface="Calibri" pitchFamily="34" charset="0"/>
                <a:cs typeface="Calibri" pitchFamily="34" charset="0"/>
              </a:rPr>
              <a:t>Plant-Beings</a:t>
            </a:r>
          </a:p>
        </p:txBody>
      </p:sp>
      <p:sp>
        <p:nvSpPr>
          <p:cNvPr id="5" name="Text Box 7"/>
          <p:cNvSpPr txBox="1">
            <a:spLocks noChangeArrowheads="1"/>
          </p:cNvSpPr>
          <p:nvPr/>
        </p:nvSpPr>
        <p:spPr bwMode="auto">
          <a:xfrm>
            <a:off x="794102" y="2902426"/>
            <a:ext cx="179100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hangingPunct="1"/>
            <a:r>
              <a:rPr lang="en-US" sz="2400" b="1" dirty="0" err="1">
                <a:solidFill>
                  <a:srgbClr val="FFFF00"/>
                </a:solidFill>
                <a:effectLst>
                  <a:outerShdw blurRad="38100" dist="38100" dir="2700000" algn="tl">
                    <a:srgbClr val="000000"/>
                  </a:outerShdw>
                </a:effectLst>
                <a:latin typeface="Calibri" pitchFamily="34" charset="0"/>
                <a:cs typeface="Calibri" pitchFamily="34" charset="0"/>
              </a:rPr>
              <a:t>Awesiinhyag</a:t>
            </a:r>
            <a:endParaRPr lang="en-US" sz="2400" b="1" dirty="0">
              <a:solidFill>
                <a:srgbClr val="FFFF00"/>
              </a:solidFill>
              <a:effectLst>
                <a:outerShdw blurRad="38100" dist="38100" dir="2700000" algn="tl">
                  <a:srgbClr val="000000"/>
                </a:outerShdw>
              </a:effectLst>
              <a:latin typeface="Calibri" pitchFamily="34" charset="0"/>
              <a:cs typeface="Calibri" pitchFamily="34" charset="0"/>
            </a:endParaRPr>
          </a:p>
          <a:p>
            <a:pPr algn="ctr" eaLnBrk="1" hangingPunct="1"/>
            <a:r>
              <a:rPr lang="en-US" b="1" dirty="0">
                <a:solidFill>
                  <a:srgbClr val="00FFFF"/>
                </a:solidFill>
                <a:effectLst>
                  <a:outerShdw blurRad="38100" dist="38100" dir="2700000" algn="tl">
                    <a:srgbClr val="000000"/>
                  </a:outerShdw>
                </a:effectLst>
                <a:latin typeface="Calibri" pitchFamily="34" charset="0"/>
                <a:cs typeface="Calibri" pitchFamily="34" charset="0"/>
              </a:rPr>
              <a:t>Animal-Beings</a:t>
            </a:r>
          </a:p>
        </p:txBody>
      </p:sp>
      <p:sp>
        <p:nvSpPr>
          <p:cNvPr id="6" name="Text Box 8"/>
          <p:cNvSpPr txBox="1">
            <a:spLocks noChangeArrowheads="1"/>
          </p:cNvSpPr>
          <p:nvPr/>
        </p:nvSpPr>
        <p:spPr bwMode="auto">
          <a:xfrm>
            <a:off x="3500562" y="914400"/>
            <a:ext cx="191110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hangingPunct="1"/>
            <a:r>
              <a:rPr lang="en-US" sz="2400" b="1" dirty="0">
                <a:solidFill>
                  <a:srgbClr val="FFFF00"/>
                </a:solidFill>
                <a:effectLst>
                  <a:outerShdw blurRad="38100" dist="38100" dir="2700000" algn="tl">
                    <a:srgbClr val="000000"/>
                  </a:outerShdw>
                </a:effectLst>
                <a:latin typeface="Calibri" pitchFamily="34" charset="0"/>
                <a:cs typeface="Calibri" pitchFamily="34" charset="0"/>
              </a:rPr>
              <a:t>Anishinaabeg</a:t>
            </a:r>
          </a:p>
          <a:p>
            <a:pPr algn="ctr" eaLnBrk="1" hangingPunct="1"/>
            <a:r>
              <a:rPr lang="en-US" b="1" dirty="0">
                <a:solidFill>
                  <a:srgbClr val="00FFFF"/>
                </a:solidFill>
                <a:effectLst>
                  <a:outerShdw blurRad="38100" dist="38100" dir="2700000" algn="tl">
                    <a:srgbClr val="000000"/>
                  </a:outerShdw>
                </a:effectLst>
                <a:latin typeface="Calibri" pitchFamily="34" charset="0"/>
                <a:cs typeface="Calibri" pitchFamily="34" charset="0"/>
              </a:rPr>
              <a:t>Human-Beings</a:t>
            </a:r>
          </a:p>
        </p:txBody>
      </p:sp>
      <p:sp>
        <p:nvSpPr>
          <p:cNvPr id="7" name="Text Box 9"/>
          <p:cNvSpPr txBox="1">
            <a:spLocks noChangeArrowheads="1"/>
          </p:cNvSpPr>
          <p:nvPr/>
        </p:nvSpPr>
        <p:spPr bwMode="auto">
          <a:xfrm>
            <a:off x="2736019" y="142559"/>
            <a:ext cx="3337965" cy="584775"/>
          </a:xfrm>
          <a:prstGeom prst="rect">
            <a:avLst/>
          </a:prstGeom>
          <a:noFill/>
          <a:ln>
            <a:noFill/>
          </a:ln>
          <a:effectLst>
            <a:outerShdw dist="63500" dir="54000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r>
              <a:rPr lang="en-US" sz="3200" b="1" dirty="0">
                <a:effectLst>
                  <a:outerShdw blurRad="38100" dist="38100" dir="2700000" algn="tl">
                    <a:srgbClr val="000000"/>
                  </a:outerShdw>
                </a:effectLst>
                <a:latin typeface="Calibri" pitchFamily="34" charset="0"/>
                <a:cs typeface="Calibri" pitchFamily="34" charset="0"/>
              </a:rPr>
              <a:t>Four Orders of Life</a:t>
            </a:r>
          </a:p>
        </p:txBody>
      </p:sp>
      <p:pic>
        <p:nvPicPr>
          <p:cNvPr id="8" name="Picture 4" descr="medicine-wheel4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2" y="1912064"/>
            <a:ext cx="28194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21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09600"/>
            <a:ext cx="7622124" cy="4793192"/>
          </a:xfrm>
          <a:prstGeom prst="rect">
            <a:avLst/>
          </a:prstGeom>
        </p:spPr>
      </p:pic>
      <p:sp>
        <p:nvSpPr>
          <p:cNvPr id="3" name="TextBox 2"/>
          <p:cNvSpPr txBox="1"/>
          <p:nvPr/>
        </p:nvSpPr>
        <p:spPr>
          <a:xfrm>
            <a:off x="3199238" y="5536569"/>
            <a:ext cx="2893677" cy="830997"/>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en-US" sz="2400" dirty="0" smtClean="0">
                <a:latin typeface="Calibri" pitchFamily="34" charset="0"/>
                <a:cs typeface="Calibri" pitchFamily="34" charset="0"/>
              </a:rPr>
              <a:t>Chi-be-moo-day-win</a:t>
            </a:r>
          </a:p>
          <a:p>
            <a:pPr algn="ctr"/>
            <a:r>
              <a:rPr lang="en-US" sz="2400" dirty="0" smtClean="0">
                <a:latin typeface="Calibri" pitchFamily="34" charset="0"/>
                <a:cs typeface="Calibri" pitchFamily="34" charset="0"/>
              </a:rPr>
              <a:t>(The Great Migration)</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271009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28650"/>
            <a:ext cx="7543800" cy="5657850"/>
          </a:xfrm>
          <a:prstGeom prst="rect">
            <a:avLst/>
          </a:prstGeom>
        </p:spPr>
      </p:pic>
    </p:spTree>
    <p:extLst>
      <p:ext uri="{BB962C8B-B14F-4D97-AF65-F5344CB8AC3E}">
        <p14:creationId xmlns:p14="http://schemas.microsoft.com/office/powerpoint/2010/main" val="2519503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04800"/>
            <a:ext cx="4629150" cy="6172200"/>
          </a:xfrm>
          <a:prstGeom prst="rect">
            <a:avLst/>
          </a:prstGeom>
        </p:spPr>
      </p:pic>
    </p:spTree>
    <p:extLst>
      <p:ext uri="{BB962C8B-B14F-4D97-AF65-F5344CB8AC3E}">
        <p14:creationId xmlns:p14="http://schemas.microsoft.com/office/powerpoint/2010/main" val="4146885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135320</TotalTime>
  <Words>3283</Words>
  <Application>Microsoft Office PowerPoint</Application>
  <PresentationFormat>On-screen Show (4:3)</PresentationFormat>
  <Paragraphs>192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Your User Name</dc:creator>
  <cp:lastModifiedBy>Your User Name</cp:lastModifiedBy>
  <cp:revision>131</cp:revision>
  <cp:lastPrinted>2012-04-11T22:20:33Z</cp:lastPrinted>
  <dcterms:created xsi:type="dcterms:W3CDTF">2012-04-07T14:48:21Z</dcterms:created>
  <dcterms:modified xsi:type="dcterms:W3CDTF">2012-04-23T15:08:59Z</dcterms:modified>
</cp:coreProperties>
</file>